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99" r:id="rId2"/>
    <p:sldMasterId id="2147483812" r:id="rId3"/>
    <p:sldMasterId id="2147483824" r:id="rId4"/>
    <p:sldMasterId id="2147483836" r:id="rId5"/>
  </p:sldMasterIdLst>
  <p:notesMasterIdLst>
    <p:notesMasterId r:id="rId32"/>
  </p:notesMasterIdLst>
  <p:handoutMasterIdLst>
    <p:handoutMasterId r:id="rId33"/>
  </p:handoutMasterIdLst>
  <p:sldIdLst>
    <p:sldId id="557" r:id="rId6"/>
    <p:sldId id="558" r:id="rId7"/>
    <p:sldId id="559" r:id="rId8"/>
    <p:sldId id="560" r:id="rId9"/>
    <p:sldId id="561" r:id="rId10"/>
    <p:sldId id="562" r:id="rId11"/>
    <p:sldId id="563" r:id="rId12"/>
    <p:sldId id="564" r:id="rId13"/>
    <p:sldId id="565" r:id="rId14"/>
    <p:sldId id="566" r:id="rId15"/>
    <p:sldId id="567" r:id="rId16"/>
    <p:sldId id="568" r:id="rId17"/>
    <p:sldId id="569" r:id="rId18"/>
    <p:sldId id="570" r:id="rId19"/>
    <p:sldId id="571" r:id="rId20"/>
    <p:sldId id="572" r:id="rId21"/>
    <p:sldId id="573" r:id="rId22"/>
    <p:sldId id="574" r:id="rId23"/>
    <p:sldId id="575" r:id="rId24"/>
    <p:sldId id="576" r:id="rId25"/>
    <p:sldId id="577" r:id="rId26"/>
    <p:sldId id="578" r:id="rId27"/>
    <p:sldId id="579" r:id="rId28"/>
    <p:sldId id="580" r:id="rId29"/>
    <p:sldId id="581" r:id="rId30"/>
    <p:sldId id="58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2zNYuZRnP303VgE3eyjbA==" hashData="iP8TKgumjohH4oxFmqJi4JAyCPU="/>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i Murphy" initials="BM" lastIdx="13" clrIdx="0"/>
  <p:cmAuthor id="1" name="Lorin" initials="L" lastIdx="3" clrIdx="1"/>
  <p:cmAuthor id="2" name="Minzhong" initials="M"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9639D"/>
    <a:srgbClr val="CC99FF"/>
    <a:srgbClr val="92ABC0"/>
    <a:srgbClr val="2DA2C0"/>
    <a:srgbClr val="474A73"/>
    <a:srgbClr val="053296"/>
    <a:srgbClr val="20467A"/>
    <a:srgbClr val="0032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8834" autoAdjust="0"/>
  </p:normalViewPr>
  <p:slideViewPr>
    <p:cSldViewPr>
      <p:cViewPr>
        <p:scale>
          <a:sx n="80" d="100"/>
          <a:sy n="80"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43"/>
    </p:cViewPr>
  </p:sorterViewPr>
  <p:notesViewPr>
    <p:cSldViewPr>
      <p:cViewPr varScale="1">
        <p:scale>
          <a:sx n="81" d="100"/>
          <a:sy n="81" d="100"/>
        </p:scale>
        <p:origin x="-319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01-12T07:46:45.487" idx="8">
    <p:pos x="4842" y="1536"/>
    <p:text>High-quality tablets &amp; gel caps that have exceptional absorption rates
Is it appropriate to mention" tablets &amp; gel caps " here? Most of the isotonic products are powder form.</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9FCA4-60A4-42C3-9DA5-3F96D995F808}" type="datetimeFigureOut">
              <a:rPr lang="en-US" smtClean="0"/>
              <a:pPr/>
              <a:t>5/9/2014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79D195-59E1-4587-88E3-61F01C3792FA}" type="slidenum">
              <a:rPr lang="en-US" smtClean="0"/>
              <a:pPr/>
              <a:t>‹#›</a:t>
            </a:fld>
            <a:endParaRPr lang="en-US" dirty="0"/>
          </a:p>
        </p:txBody>
      </p:sp>
    </p:spTree>
    <p:extLst>
      <p:ext uri="{BB962C8B-B14F-4D97-AF65-F5344CB8AC3E}">
        <p14:creationId xmlns="" xmlns:p14="http://schemas.microsoft.com/office/powerpoint/2010/main" val="254478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3C36E2-6C28-4E75-AEED-BE5BAC366041}" type="datetimeFigureOut">
              <a:rPr lang="en-US" smtClean="0"/>
              <a:pPr/>
              <a:t>5/9/2014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A3050C-CC6A-49B1-8E58-89EC3346006A}" type="slidenum">
              <a:rPr lang="en-US" smtClean="0"/>
              <a:pPr/>
              <a:t>‹#›</a:t>
            </a:fld>
            <a:endParaRPr lang="en-US" dirty="0"/>
          </a:p>
        </p:txBody>
      </p:sp>
    </p:spTree>
    <p:extLst>
      <p:ext uri="{BB962C8B-B14F-4D97-AF65-F5344CB8AC3E}">
        <p14:creationId xmlns="" xmlns:p14="http://schemas.microsoft.com/office/powerpoint/2010/main" val="31136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solidFill>
                  <a:prstClr val="black"/>
                </a:solidFill>
              </a:rPr>
              <a:pPr/>
              <a:t>14</a:t>
            </a:fld>
            <a:endParaRPr lang="en-US" dirty="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smtClean="0"/>
              <a:t>We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globla hp program, there are no nmx labels, use each country label</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official name / global vs international – let’s confirm</a:t>
            </a:r>
            <a:r>
              <a:rPr lang="en-US" baseline="0" dirty="0" smtClean="0"/>
              <a:t> with everyone</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E4F0816C-8912-4338-A5B0-8C7032B462CA}" type="slidenum">
              <a:rPr lang="en-US">
                <a:solidFill>
                  <a:srgbClr val="000000"/>
                </a:solidFill>
                <a:ea typeface="ＭＳ Ｐゴシック"/>
                <a:cs typeface="ＭＳ Ｐゴシック"/>
              </a:rPr>
              <a:pPr eaLnBrk="0" hangingPunct="0"/>
              <a:t>20</a:t>
            </a:fld>
            <a:endParaRPr lang="en-US" dirty="0">
              <a:solidFill>
                <a:srgbClr val="000000"/>
              </a:solidFill>
              <a:ea typeface="ＭＳ Ｐゴシック"/>
              <a:cs typeface="ＭＳ Ｐゴシック"/>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rPr>
              <a:t>Creative – please change the text</a:t>
            </a:r>
            <a:r>
              <a:rPr lang="en-US" baseline="0" dirty="0" smtClean="0">
                <a:latin typeface="Arial" pitchFamily="34" charset="0"/>
              </a:rPr>
              <a:t> items for HP specialty to text objects so they can be changed on the fly instead of embedded in the graphic.  NOTE:   Distributor:  If you know the specialties of the professionals you are working with you can edit the  specialty names to target the prospects you are working with.</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94FEEDEB-C5ED-4FF3-9DAB-038B09E20D7E}" type="slidenum">
              <a:rPr lang="en-US">
                <a:solidFill>
                  <a:srgbClr val="000000"/>
                </a:solidFill>
                <a:ea typeface="ＭＳ Ｐゴシック"/>
                <a:cs typeface="ＭＳ Ｐゴシック"/>
              </a:rPr>
              <a:pPr eaLnBrk="0" hangingPunct="0"/>
              <a:t>21</a:t>
            </a:fld>
            <a:endParaRPr lang="en-US" dirty="0">
              <a:solidFill>
                <a:srgbClr val="000000"/>
              </a:solidFill>
              <a:ea typeface="ＭＳ Ｐゴシック"/>
              <a:cs typeface="ＭＳ Ｐゴシック"/>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94FEEDEB-C5ED-4FF3-9DAB-038B09E20D7E}" type="slidenum">
              <a:rPr lang="en-US">
                <a:solidFill>
                  <a:srgbClr val="000000"/>
                </a:solidFill>
                <a:ea typeface="ＭＳ Ｐゴシック"/>
                <a:cs typeface="ＭＳ Ｐゴシック"/>
              </a:rPr>
              <a:pPr eaLnBrk="0" hangingPunct="0"/>
              <a:t>22</a:t>
            </a:fld>
            <a:endParaRPr lang="en-US" dirty="0">
              <a:solidFill>
                <a:srgbClr val="000000"/>
              </a:solidFill>
              <a:ea typeface="ＭＳ Ｐゴシック"/>
              <a:cs typeface="ＭＳ Ｐゴシック"/>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23</a:t>
            </a:fld>
            <a:endParaRPr lang="en-US" dirty="0">
              <a:solidFill>
                <a:prstClr val="black"/>
              </a:solidFill>
            </a:endParaRPr>
          </a:p>
        </p:txBody>
      </p:sp>
    </p:spTree>
    <p:extLst>
      <p:ext uri="{BB962C8B-B14F-4D97-AF65-F5344CB8AC3E}">
        <p14:creationId xmlns="" xmlns:p14="http://schemas.microsoft.com/office/powerpoint/2010/main" val="412558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5</a:t>
            </a:fld>
            <a:endParaRPr lang="en-US" dirty="0">
              <a:solidFill>
                <a:prstClr val="black"/>
              </a:solidFill>
            </a:endParaRPr>
          </a:p>
        </p:txBody>
      </p:sp>
    </p:spTree>
    <p:extLst>
      <p:ext uri="{BB962C8B-B14F-4D97-AF65-F5344CB8AC3E}">
        <p14:creationId xmlns="" xmlns:p14="http://schemas.microsoft.com/office/powerpoint/2010/main" val="366993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solidFill>
                  <a:prstClr val="black"/>
                </a:solidFill>
              </a:rPr>
              <a:pPr fontAlgn="base">
                <a:spcBef>
                  <a:spcPct val="0"/>
                </a:spcBef>
                <a:spcAft>
                  <a:spcPct val="0"/>
                </a:spcAft>
                <a:defRPr/>
              </a:pPr>
              <a:t>6</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Many popular</a:t>
            </a:r>
            <a:r>
              <a:rPr lang="en-US" baseline="0" dirty="0" smtClean="0">
                <a:latin typeface="Arial" pitchFamily="34" charset="0"/>
              </a:rPr>
              <a:t> brands have ingredients that are not healthy. We can see by looking at the labels.  Most patients are not educated in these topics.</a:t>
            </a: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solidFill>
                  <a:prstClr val="black"/>
                </a:solidFill>
              </a:rPr>
              <a:pPr fontAlgn="base">
                <a:spcBef>
                  <a:spcPct val="0"/>
                </a:spcBef>
                <a:spcAft>
                  <a:spcPct val="0"/>
                </a:spcAft>
                <a:defRPr/>
              </a:pPr>
              <a:t>7</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main</a:t>
            </a:r>
            <a:r>
              <a:rPr lang="en-US" baseline="0" dirty="0" smtClean="0"/>
              <a:t> things that sets our products apart from the competition is our isotonic capable formulas.  With no binders and fillers, the isotonic solutions  deliver maximum absorption for patient results.  With the right ingredients and right absorption into the body, patients get results, and our doctors do also.  We also have very high quality pills and gel caps that are also designed for success</a:t>
            </a:r>
            <a:r>
              <a:rPr lang="en-US" dirty="0" smtClean="0"/>
              <a:t>ful patient results.</a:t>
            </a:r>
            <a:r>
              <a:rPr lang="en-US" baseline="0" dirty="0" smtClean="0"/>
              <a:t>  Not every product can be delivered in isotonic form, but with the best product design and technology, our pill formulations also deliver results the patients can experience.</a:t>
            </a:r>
          </a:p>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benefits to our formulas but what matters</a:t>
            </a:r>
            <a:r>
              <a:rPr lang="en-US" baseline="0" dirty="0" smtClean="0"/>
              <a:t> most is that the patients get results.  With that, our health professionals also get results.  Quality matters and that is the first thing to look for when patients say they are already taking a supplement.  </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solidFill>
                  <a:prstClr val="black"/>
                </a:solidFill>
              </a:rPr>
              <a:pPr/>
              <a:t>13</a:t>
            </a:fld>
            <a:endParaRPr lang="en-US" dirty="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smtClean="0"/>
              <a:t>We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7124701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783763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6751" indent="0">
              <a:buNone/>
              <a:defRPr sz="1800"/>
            </a:lvl2pPr>
            <a:lvl3pPr marL="913509" indent="0">
              <a:buNone/>
              <a:defRPr sz="1600"/>
            </a:lvl3pPr>
            <a:lvl4pPr marL="1370270" indent="0">
              <a:buNone/>
              <a:defRPr sz="1400"/>
            </a:lvl4pPr>
            <a:lvl5pPr marL="1827024" indent="0">
              <a:buNone/>
              <a:defRPr sz="1400"/>
            </a:lvl5pPr>
            <a:lvl6pPr marL="2283777" indent="0">
              <a:buNone/>
              <a:defRPr sz="1400"/>
            </a:lvl6pPr>
            <a:lvl7pPr marL="2740537" indent="0">
              <a:buNone/>
              <a:defRPr sz="1400"/>
            </a:lvl7pPr>
            <a:lvl8pPr marL="3197287" indent="0">
              <a:buNone/>
              <a:defRPr sz="1400"/>
            </a:lvl8pPr>
            <a:lvl9pPr marL="36540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8450010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013442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80110731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9040647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37740860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4054650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51" indent="0">
              <a:buNone/>
              <a:defRPr sz="2800"/>
            </a:lvl2pPr>
            <a:lvl3pPr marL="913509" indent="0">
              <a:buNone/>
              <a:defRPr sz="2400"/>
            </a:lvl3pPr>
            <a:lvl4pPr marL="1370270" indent="0">
              <a:buNone/>
              <a:defRPr sz="2000"/>
            </a:lvl4pPr>
            <a:lvl5pPr marL="1827024" indent="0">
              <a:buNone/>
              <a:defRPr sz="2000"/>
            </a:lvl5pPr>
            <a:lvl6pPr marL="2283777" indent="0">
              <a:buNone/>
              <a:defRPr sz="2000"/>
            </a:lvl6pPr>
            <a:lvl7pPr marL="2740537" indent="0">
              <a:buNone/>
              <a:defRPr sz="2000"/>
            </a:lvl7pPr>
            <a:lvl8pPr marL="3197287" indent="0">
              <a:buNone/>
              <a:defRPr sz="2000"/>
            </a:lvl8pPr>
            <a:lvl9pPr marL="3654047"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6632474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7317108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7771957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7"/>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1"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35731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51" indent="0" algn="ctr">
              <a:buNone/>
              <a:defRPr>
                <a:solidFill>
                  <a:schemeClr val="tx1">
                    <a:tint val="75000"/>
                  </a:schemeClr>
                </a:solidFill>
              </a:defRPr>
            </a:lvl2pPr>
            <a:lvl3pPr marL="913509" indent="0" algn="ctr">
              <a:buNone/>
              <a:defRPr>
                <a:solidFill>
                  <a:schemeClr val="tx1">
                    <a:tint val="75000"/>
                  </a:schemeClr>
                </a:solidFill>
              </a:defRPr>
            </a:lvl3pPr>
            <a:lvl4pPr marL="1370270" indent="0" algn="ctr">
              <a:buNone/>
              <a:defRPr>
                <a:solidFill>
                  <a:schemeClr val="tx1">
                    <a:tint val="75000"/>
                  </a:schemeClr>
                </a:solidFill>
              </a:defRPr>
            </a:lvl4pPr>
            <a:lvl5pPr marL="1827024" indent="0" algn="ctr">
              <a:buNone/>
              <a:defRPr>
                <a:solidFill>
                  <a:schemeClr val="tx1">
                    <a:tint val="75000"/>
                  </a:schemeClr>
                </a:solidFill>
              </a:defRPr>
            </a:lvl5pPr>
            <a:lvl6pPr marL="2283777" indent="0" algn="ctr">
              <a:buNone/>
              <a:defRPr>
                <a:solidFill>
                  <a:schemeClr val="tx1">
                    <a:tint val="75000"/>
                  </a:schemeClr>
                </a:solidFill>
              </a:defRPr>
            </a:lvl6pPr>
            <a:lvl7pPr marL="2740537" indent="0" algn="ctr">
              <a:buNone/>
              <a:defRPr>
                <a:solidFill>
                  <a:schemeClr val="tx1">
                    <a:tint val="75000"/>
                  </a:schemeClr>
                </a:solidFill>
              </a:defRPr>
            </a:lvl7pPr>
            <a:lvl8pPr marL="3197287" indent="0" algn="ctr">
              <a:buNone/>
              <a:defRPr>
                <a:solidFill>
                  <a:schemeClr val="tx1">
                    <a:tint val="75000"/>
                  </a:schemeClr>
                </a:solidFill>
              </a:defRPr>
            </a:lvl8pPr>
            <a:lvl9pPr marL="36540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69365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71572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751" indent="0">
              <a:buNone/>
              <a:defRPr sz="1800">
                <a:solidFill>
                  <a:schemeClr val="tx1">
                    <a:tint val="75000"/>
                  </a:schemeClr>
                </a:solidFill>
              </a:defRPr>
            </a:lvl2pPr>
            <a:lvl3pPr marL="913509" indent="0">
              <a:buNone/>
              <a:defRPr sz="1600">
                <a:solidFill>
                  <a:schemeClr val="tx1">
                    <a:tint val="75000"/>
                  </a:schemeClr>
                </a:solidFill>
              </a:defRPr>
            </a:lvl3pPr>
            <a:lvl4pPr marL="1370270" indent="0">
              <a:buNone/>
              <a:defRPr sz="1400">
                <a:solidFill>
                  <a:schemeClr val="tx1">
                    <a:tint val="75000"/>
                  </a:schemeClr>
                </a:solidFill>
              </a:defRPr>
            </a:lvl4pPr>
            <a:lvl5pPr marL="1827024" indent="0">
              <a:buNone/>
              <a:defRPr sz="1400">
                <a:solidFill>
                  <a:schemeClr val="tx1">
                    <a:tint val="75000"/>
                  </a:schemeClr>
                </a:solidFill>
              </a:defRPr>
            </a:lvl5pPr>
            <a:lvl6pPr marL="2283777" indent="0">
              <a:buNone/>
              <a:defRPr sz="1400">
                <a:solidFill>
                  <a:schemeClr val="tx1">
                    <a:tint val="75000"/>
                  </a:schemeClr>
                </a:solidFill>
              </a:defRPr>
            </a:lvl6pPr>
            <a:lvl7pPr marL="2740537" indent="0">
              <a:buNone/>
              <a:defRPr sz="1400">
                <a:solidFill>
                  <a:schemeClr val="tx1">
                    <a:tint val="75000"/>
                  </a:schemeClr>
                </a:solidFill>
              </a:defRPr>
            </a:lvl7pPr>
            <a:lvl8pPr marL="3197287" indent="0">
              <a:buNone/>
              <a:defRPr sz="1400">
                <a:solidFill>
                  <a:schemeClr val="tx1">
                    <a:tint val="75000"/>
                  </a:schemeClr>
                </a:solidFill>
              </a:defRPr>
            </a:lvl8pPr>
            <a:lvl9pPr marL="3654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90362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671001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08920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2607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57024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5202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51" indent="0">
              <a:buNone/>
              <a:defRPr sz="2800"/>
            </a:lvl2pPr>
            <a:lvl3pPr marL="913509" indent="0">
              <a:buNone/>
              <a:defRPr sz="2400"/>
            </a:lvl3pPr>
            <a:lvl4pPr marL="1370270" indent="0">
              <a:buNone/>
              <a:defRPr sz="2000"/>
            </a:lvl4pPr>
            <a:lvl5pPr marL="1827024" indent="0">
              <a:buNone/>
              <a:defRPr sz="2000"/>
            </a:lvl5pPr>
            <a:lvl6pPr marL="2283777" indent="0">
              <a:buNone/>
              <a:defRPr sz="2000"/>
            </a:lvl6pPr>
            <a:lvl7pPr marL="2740537" indent="0">
              <a:buNone/>
              <a:defRPr sz="2000"/>
            </a:lvl7pPr>
            <a:lvl8pPr marL="3197287" indent="0">
              <a:buNone/>
              <a:defRPr sz="2000"/>
            </a:lvl8pPr>
            <a:lvl9pPr marL="365404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194073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40423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58037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51" indent="0" algn="ctr">
              <a:buNone/>
              <a:defRPr>
                <a:solidFill>
                  <a:schemeClr val="tx1">
                    <a:tint val="75000"/>
                  </a:schemeClr>
                </a:solidFill>
              </a:defRPr>
            </a:lvl2pPr>
            <a:lvl3pPr marL="913509" indent="0" algn="ctr">
              <a:buNone/>
              <a:defRPr>
                <a:solidFill>
                  <a:schemeClr val="tx1">
                    <a:tint val="75000"/>
                  </a:schemeClr>
                </a:solidFill>
              </a:defRPr>
            </a:lvl3pPr>
            <a:lvl4pPr marL="1370270" indent="0" algn="ctr">
              <a:buNone/>
              <a:defRPr>
                <a:solidFill>
                  <a:schemeClr val="tx1">
                    <a:tint val="75000"/>
                  </a:schemeClr>
                </a:solidFill>
              </a:defRPr>
            </a:lvl4pPr>
            <a:lvl5pPr marL="1827024" indent="0" algn="ctr">
              <a:buNone/>
              <a:defRPr>
                <a:solidFill>
                  <a:schemeClr val="tx1">
                    <a:tint val="75000"/>
                  </a:schemeClr>
                </a:solidFill>
              </a:defRPr>
            </a:lvl5pPr>
            <a:lvl6pPr marL="2283777" indent="0" algn="ctr">
              <a:buNone/>
              <a:defRPr>
                <a:solidFill>
                  <a:schemeClr val="tx1">
                    <a:tint val="75000"/>
                  </a:schemeClr>
                </a:solidFill>
              </a:defRPr>
            </a:lvl6pPr>
            <a:lvl7pPr marL="2740537" indent="0" algn="ctr">
              <a:buNone/>
              <a:defRPr>
                <a:solidFill>
                  <a:schemeClr val="tx1">
                    <a:tint val="75000"/>
                  </a:schemeClr>
                </a:solidFill>
              </a:defRPr>
            </a:lvl7pPr>
            <a:lvl8pPr marL="3197287" indent="0" algn="ctr">
              <a:buNone/>
              <a:defRPr>
                <a:solidFill>
                  <a:schemeClr val="tx1">
                    <a:tint val="75000"/>
                  </a:schemeClr>
                </a:solidFill>
              </a:defRPr>
            </a:lvl8pPr>
            <a:lvl9pPr marL="36540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9529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89543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751" indent="0">
              <a:buNone/>
              <a:defRPr sz="1800">
                <a:solidFill>
                  <a:schemeClr val="tx1">
                    <a:tint val="75000"/>
                  </a:schemeClr>
                </a:solidFill>
              </a:defRPr>
            </a:lvl2pPr>
            <a:lvl3pPr marL="913509" indent="0">
              <a:buNone/>
              <a:defRPr sz="1600">
                <a:solidFill>
                  <a:schemeClr val="tx1">
                    <a:tint val="75000"/>
                  </a:schemeClr>
                </a:solidFill>
              </a:defRPr>
            </a:lvl3pPr>
            <a:lvl4pPr marL="1370270" indent="0">
              <a:buNone/>
              <a:defRPr sz="1400">
                <a:solidFill>
                  <a:schemeClr val="tx1">
                    <a:tint val="75000"/>
                  </a:schemeClr>
                </a:solidFill>
              </a:defRPr>
            </a:lvl4pPr>
            <a:lvl5pPr marL="1827024" indent="0">
              <a:buNone/>
              <a:defRPr sz="1400">
                <a:solidFill>
                  <a:schemeClr val="tx1">
                    <a:tint val="75000"/>
                  </a:schemeClr>
                </a:solidFill>
              </a:defRPr>
            </a:lvl5pPr>
            <a:lvl6pPr marL="2283777" indent="0">
              <a:buNone/>
              <a:defRPr sz="1400">
                <a:solidFill>
                  <a:schemeClr val="tx1">
                    <a:tint val="75000"/>
                  </a:schemeClr>
                </a:solidFill>
              </a:defRPr>
            </a:lvl6pPr>
            <a:lvl7pPr marL="2740537" indent="0">
              <a:buNone/>
              <a:defRPr sz="1400">
                <a:solidFill>
                  <a:schemeClr val="tx1">
                    <a:tint val="75000"/>
                  </a:schemeClr>
                </a:solidFill>
              </a:defRPr>
            </a:lvl7pPr>
            <a:lvl8pPr marL="3197287" indent="0">
              <a:buNone/>
              <a:defRPr sz="1400">
                <a:solidFill>
                  <a:schemeClr val="tx1">
                    <a:tint val="75000"/>
                  </a:schemeClr>
                </a:solidFill>
              </a:defRPr>
            </a:lvl8pPr>
            <a:lvl9pPr marL="3654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14410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51469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51" indent="0">
              <a:buNone/>
              <a:defRPr sz="2000" b="1"/>
            </a:lvl2pPr>
            <a:lvl3pPr marL="913509" indent="0">
              <a:buNone/>
              <a:defRPr sz="1800" b="1"/>
            </a:lvl3pPr>
            <a:lvl4pPr marL="1370270" indent="0">
              <a:buNone/>
              <a:defRPr sz="1600" b="1"/>
            </a:lvl4pPr>
            <a:lvl5pPr marL="1827024" indent="0">
              <a:buNone/>
              <a:defRPr sz="1600" b="1"/>
            </a:lvl5pPr>
            <a:lvl6pPr marL="2283777" indent="0">
              <a:buNone/>
              <a:defRPr sz="1600" b="1"/>
            </a:lvl6pPr>
            <a:lvl7pPr marL="2740537" indent="0">
              <a:buNone/>
              <a:defRPr sz="1600" b="1"/>
            </a:lvl7pPr>
            <a:lvl8pPr marL="3197287" indent="0">
              <a:buNone/>
              <a:defRPr sz="1600" b="1"/>
            </a:lvl8pPr>
            <a:lvl9pPr marL="3654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282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29481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4421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24872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51" indent="0">
              <a:buNone/>
              <a:defRPr sz="2800"/>
            </a:lvl2pPr>
            <a:lvl3pPr marL="913509" indent="0">
              <a:buNone/>
              <a:defRPr sz="2400"/>
            </a:lvl3pPr>
            <a:lvl4pPr marL="1370270" indent="0">
              <a:buNone/>
              <a:defRPr sz="2000"/>
            </a:lvl4pPr>
            <a:lvl5pPr marL="1827024" indent="0">
              <a:buNone/>
              <a:defRPr sz="2000"/>
            </a:lvl5pPr>
            <a:lvl6pPr marL="2283777" indent="0">
              <a:buNone/>
              <a:defRPr sz="2000"/>
            </a:lvl6pPr>
            <a:lvl7pPr marL="2740537" indent="0">
              <a:buNone/>
              <a:defRPr sz="2000"/>
            </a:lvl7pPr>
            <a:lvl8pPr marL="3197287" indent="0">
              <a:buNone/>
              <a:defRPr sz="2000"/>
            </a:lvl8pPr>
            <a:lvl9pPr marL="365404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51" indent="0">
              <a:buNone/>
              <a:defRPr sz="1200"/>
            </a:lvl2pPr>
            <a:lvl3pPr marL="913509" indent="0">
              <a:buNone/>
              <a:defRPr sz="1000"/>
            </a:lvl3pPr>
            <a:lvl4pPr marL="1370270" indent="0">
              <a:buNone/>
              <a:defRPr sz="900"/>
            </a:lvl4pPr>
            <a:lvl5pPr marL="1827024" indent="0">
              <a:buNone/>
              <a:defRPr sz="900"/>
            </a:lvl5pPr>
            <a:lvl6pPr marL="2283777" indent="0">
              <a:buNone/>
              <a:defRPr sz="900"/>
            </a:lvl6pPr>
            <a:lvl7pPr marL="2740537" indent="0">
              <a:buNone/>
              <a:defRPr sz="900"/>
            </a:lvl7pPr>
            <a:lvl8pPr marL="3197287" indent="0">
              <a:buNone/>
              <a:defRPr sz="900"/>
            </a:lvl8pPr>
            <a:lvl9pPr marL="3654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86911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97447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7993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27" indent="0" algn="ctr">
              <a:buNone/>
              <a:defRPr>
                <a:solidFill>
                  <a:schemeClr val="tx1">
                    <a:tint val="75000"/>
                  </a:schemeClr>
                </a:solidFill>
              </a:defRPr>
            </a:lvl2pPr>
            <a:lvl3pPr marL="913462" indent="0" algn="ctr">
              <a:buNone/>
              <a:defRPr>
                <a:solidFill>
                  <a:schemeClr val="tx1">
                    <a:tint val="75000"/>
                  </a:schemeClr>
                </a:solidFill>
              </a:defRPr>
            </a:lvl3pPr>
            <a:lvl4pPr marL="1370200" indent="0" algn="ctr">
              <a:buNone/>
              <a:defRPr>
                <a:solidFill>
                  <a:schemeClr val="tx1">
                    <a:tint val="75000"/>
                  </a:schemeClr>
                </a:solidFill>
              </a:defRPr>
            </a:lvl4pPr>
            <a:lvl5pPr marL="1826931" indent="0" algn="ctr">
              <a:buNone/>
              <a:defRPr>
                <a:solidFill>
                  <a:schemeClr val="tx1">
                    <a:tint val="75000"/>
                  </a:schemeClr>
                </a:solidFill>
              </a:defRPr>
            </a:lvl5pPr>
            <a:lvl6pPr marL="2283660" indent="0" algn="ctr">
              <a:buNone/>
              <a:defRPr>
                <a:solidFill>
                  <a:schemeClr val="tx1">
                    <a:tint val="75000"/>
                  </a:schemeClr>
                </a:solidFill>
              </a:defRPr>
            </a:lvl6pPr>
            <a:lvl7pPr marL="2740397" indent="0" algn="ctr">
              <a:buNone/>
              <a:defRPr>
                <a:solidFill>
                  <a:schemeClr val="tx1">
                    <a:tint val="75000"/>
                  </a:schemeClr>
                </a:solidFill>
              </a:defRPr>
            </a:lvl7pPr>
            <a:lvl8pPr marL="3197124" indent="0" algn="ctr">
              <a:buNone/>
              <a:defRPr>
                <a:solidFill>
                  <a:schemeClr val="tx1">
                    <a:tint val="75000"/>
                  </a:schemeClr>
                </a:solidFill>
              </a:defRPr>
            </a:lvl8pPr>
            <a:lvl9pPr marL="36538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15650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47119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27" indent="0">
              <a:buNone/>
              <a:defRPr sz="1800">
                <a:solidFill>
                  <a:schemeClr val="tx1">
                    <a:tint val="75000"/>
                  </a:schemeClr>
                </a:solidFill>
              </a:defRPr>
            </a:lvl2pPr>
            <a:lvl3pPr marL="913462" indent="0">
              <a:buNone/>
              <a:defRPr sz="1600">
                <a:solidFill>
                  <a:schemeClr val="tx1">
                    <a:tint val="75000"/>
                  </a:schemeClr>
                </a:solidFill>
              </a:defRPr>
            </a:lvl3pPr>
            <a:lvl4pPr marL="1370200" indent="0">
              <a:buNone/>
              <a:defRPr sz="1400">
                <a:solidFill>
                  <a:schemeClr val="tx1">
                    <a:tint val="75000"/>
                  </a:schemeClr>
                </a:solidFill>
              </a:defRPr>
            </a:lvl4pPr>
            <a:lvl5pPr marL="1826931" indent="0">
              <a:buNone/>
              <a:defRPr sz="1400">
                <a:solidFill>
                  <a:schemeClr val="tx1">
                    <a:tint val="75000"/>
                  </a:schemeClr>
                </a:solidFill>
              </a:defRPr>
            </a:lvl5pPr>
            <a:lvl6pPr marL="2283660" indent="0">
              <a:buNone/>
              <a:defRPr sz="1400">
                <a:solidFill>
                  <a:schemeClr val="tx1">
                    <a:tint val="75000"/>
                  </a:schemeClr>
                </a:solidFill>
              </a:defRPr>
            </a:lvl6pPr>
            <a:lvl7pPr marL="2740397" indent="0">
              <a:buNone/>
              <a:defRPr sz="1400">
                <a:solidFill>
                  <a:schemeClr val="tx1">
                    <a:tint val="75000"/>
                  </a:schemeClr>
                </a:solidFill>
              </a:defRPr>
            </a:lvl7pPr>
            <a:lvl8pPr marL="3197124" indent="0">
              <a:buNone/>
              <a:defRPr sz="1400">
                <a:solidFill>
                  <a:schemeClr val="tx1">
                    <a:tint val="75000"/>
                  </a:schemeClr>
                </a:solidFill>
              </a:defRPr>
            </a:lvl8pPr>
            <a:lvl9pPr marL="36538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88463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2453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70232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43588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52956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65499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29974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177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1326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1"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45" tIns="45673" rIns="91345" bIns="45673" anchor="ctr"/>
          <a:lstStyle/>
          <a:p>
            <a:pPr algn="ctr" defTabSz="913462">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95"/>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40"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1"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 xmlns:p14="http://schemas.microsoft.com/office/powerpoint/2010/main" val="2138436177"/>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1"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45" tIns="45673" rIns="91345" bIns="45673" anchor="ctr"/>
          <a:lstStyle/>
          <a:p>
            <a:pPr algn="ctr" defTabSz="913462">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1"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 xmlns:p14="http://schemas.microsoft.com/office/powerpoint/2010/main" val="96219187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C5A98-A39C-4621-A129-208F8F813430}" type="datetimeFigureOut">
              <a:rPr lang="en-US" smtClean="0"/>
              <a:pPr/>
              <a:t>5/9/2014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AD3B-B8A8-4013-BCD8-1EDA3457F4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350" tIns="45675" rIns="91350" bIns="45675"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350" tIns="45675" rIns="91350" bIns="456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350" tIns="45675" rIns="91350" bIns="45675"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defTabSz="913509">
              <a:defRPr/>
            </a:pPr>
            <a:endParaRPr lang="en-US">
              <a:solidFill>
                <a:srgbClr val="FFFFFF"/>
              </a:solidFill>
            </a:endParaRPr>
          </a:p>
        </p:txBody>
      </p:sp>
      <p:sp>
        <p:nvSpPr>
          <p:cNvPr id="4710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350" tIns="45675" rIns="91350" bIns="45675"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defTabSz="913509">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350" tIns="45675" rIns="91350" bIns="45675" numCol="1" anchor="t" anchorCtr="0" compatLnSpc="1">
            <a:prstTxWarp prst="textNoShape">
              <a:avLst/>
            </a:prstTxWarp>
          </a:bodyPr>
          <a:lstStyle>
            <a:lvl1pPr algn="r">
              <a:defRPr sz="1400">
                <a:latin typeface="Calibri" charset="0"/>
                <a:ea typeface="MS PGothic" charset="0"/>
                <a:cs typeface="MS PGothic" charset="0"/>
              </a:defRPr>
            </a:lvl1pPr>
          </a:lstStyle>
          <a:p>
            <a:pPr defTabSz="913509" fontAlgn="base">
              <a:spcBef>
                <a:spcPct val="0"/>
              </a:spcBef>
              <a:spcAft>
                <a:spcPct val="0"/>
              </a:spcAft>
            </a:pPr>
            <a:fld id="{69A00B73-DD4C-324E-9694-25C4B66CB20F}" type="slidenum">
              <a:rPr lang="en-US" smtClean="0">
                <a:solidFill>
                  <a:srgbClr val="FFFFFF"/>
                </a:solidFill>
              </a:rPr>
              <a:pPr defTabSz="913509" fontAlgn="base">
                <a:spcBef>
                  <a:spcPct val="0"/>
                </a:spcBef>
                <a:spcAft>
                  <a:spcPct val="0"/>
                </a:spcAft>
              </a:pPr>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19"/>
            <a:ext cx="1828800" cy="385579"/>
          </a:xfrm>
          <a:prstGeom prst="rect">
            <a:avLst/>
          </a:prstGeom>
        </p:spPr>
      </p:pic>
    </p:spTree>
    <p:extLst>
      <p:ext uri="{BB962C8B-B14F-4D97-AF65-F5344CB8AC3E}">
        <p14:creationId xmlns="" xmlns:p14="http://schemas.microsoft.com/office/powerpoint/2010/main" val="454147293"/>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6751" algn="ctr" rtl="0" fontAlgn="base">
        <a:spcBef>
          <a:spcPct val="0"/>
        </a:spcBef>
        <a:spcAft>
          <a:spcPct val="0"/>
        </a:spcAft>
        <a:defRPr sz="4400">
          <a:solidFill>
            <a:schemeClr val="tx2"/>
          </a:solidFill>
          <a:latin typeface="Verdana" pitchFamily="-80" charset="0"/>
          <a:ea typeface="ＭＳ Ｐゴシック" pitchFamily="-80" charset="-128"/>
        </a:defRPr>
      </a:lvl6pPr>
      <a:lvl7pPr marL="913509" algn="ctr" rtl="0" fontAlgn="base">
        <a:spcBef>
          <a:spcPct val="0"/>
        </a:spcBef>
        <a:spcAft>
          <a:spcPct val="0"/>
        </a:spcAft>
        <a:defRPr sz="4400">
          <a:solidFill>
            <a:schemeClr val="tx2"/>
          </a:solidFill>
          <a:latin typeface="Verdana" pitchFamily="-80" charset="0"/>
          <a:ea typeface="ＭＳ Ｐゴシック" pitchFamily="-80" charset="-128"/>
        </a:defRPr>
      </a:lvl7pPr>
      <a:lvl8pPr marL="137027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7024"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571" indent="-342571"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228" indent="-285475"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1886" indent="-228375"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598643" indent="-228375"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5405" indent="-228375"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2159" indent="-228375"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68912" indent="-228375"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5671" indent="-228375"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2420" indent="-228375"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3509" rtl="0" eaLnBrk="1" latinLnBrk="0" hangingPunct="1">
        <a:defRPr sz="1800" kern="1200">
          <a:solidFill>
            <a:schemeClr val="tx1"/>
          </a:solidFill>
          <a:latin typeface="+mn-lt"/>
          <a:ea typeface="+mn-ea"/>
          <a:cs typeface="+mn-cs"/>
        </a:defRPr>
      </a:lvl1pPr>
      <a:lvl2pPr marL="456751" algn="l" defTabSz="913509" rtl="0" eaLnBrk="1" latinLnBrk="0" hangingPunct="1">
        <a:defRPr sz="1800" kern="1200">
          <a:solidFill>
            <a:schemeClr val="tx1"/>
          </a:solidFill>
          <a:latin typeface="+mn-lt"/>
          <a:ea typeface="+mn-ea"/>
          <a:cs typeface="+mn-cs"/>
        </a:defRPr>
      </a:lvl2pPr>
      <a:lvl3pPr marL="913509" algn="l" defTabSz="913509" rtl="0" eaLnBrk="1" latinLnBrk="0" hangingPunct="1">
        <a:defRPr sz="1800" kern="1200">
          <a:solidFill>
            <a:schemeClr val="tx1"/>
          </a:solidFill>
          <a:latin typeface="+mn-lt"/>
          <a:ea typeface="+mn-ea"/>
          <a:cs typeface="+mn-cs"/>
        </a:defRPr>
      </a:lvl3pPr>
      <a:lvl4pPr marL="1370270" algn="l" defTabSz="913509" rtl="0" eaLnBrk="1" latinLnBrk="0" hangingPunct="1">
        <a:defRPr sz="1800" kern="1200">
          <a:solidFill>
            <a:schemeClr val="tx1"/>
          </a:solidFill>
          <a:latin typeface="+mn-lt"/>
          <a:ea typeface="+mn-ea"/>
          <a:cs typeface="+mn-cs"/>
        </a:defRPr>
      </a:lvl4pPr>
      <a:lvl5pPr marL="1827024" algn="l" defTabSz="913509" rtl="0" eaLnBrk="1" latinLnBrk="0" hangingPunct="1">
        <a:defRPr sz="1800" kern="1200">
          <a:solidFill>
            <a:schemeClr val="tx1"/>
          </a:solidFill>
          <a:latin typeface="+mn-lt"/>
          <a:ea typeface="+mn-ea"/>
          <a:cs typeface="+mn-cs"/>
        </a:defRPr>
      </a:lvl5pPr>
      <a:lvl6pPr marL="2283777" algn="l" defTabSz="913509" rtl="0" eaLnBrk="1" latinLnBrk="0" hangingPunct="1">
        <a:defRPr sz="1800" kern="1200">
          <a:solidFill>
            <a:schemeClr val="tx1"/>
          </a:solidFill>
          <a:latin typeface="+mn-lt"/>
          <a:ea typeface="+mn-ea"/>
          <a:cs typeface="+mn-cs"/>
        </a:defRPr>
      </a:lvl6pPr>
      <a:lvl7pPr marL="2740537" algn="l" defTabSz="913509" rtl="0" eaLnBrk="1" latinLnBrk="0" hangingPunct="1">
        <a:defRPr sz="1800" kern="1200">
          <a:solidFill>
            <a:schemeClr val="tx1"/>
          </a:solidFill>
          <a:latin typeface="+mn-lt"/>
          <a:ea typeface="+mn-ea"/>
          <a:cs typeface="+mn-cs"/>
        </a:defRPr>
      </a:lvl7pPr>
      <a:lvl8pPr marL="3197287" algn="l" defTabSz="913509" rtl="0" eaLnBrk="1" latinLnBrk="0" hangingPunct="1">
        <a:defRPr sz="1800" kern="1200">
          <a:solidFill>
            <a:schemeClr val="tx1"/>
          </a:solidFill>
          <a:latin typeface="+mn-lt"/>
          <a:ea typeface="+mn-ea"/>
          <a:cs typeface="+mn-cs"/>
        </a:defRPr>
      </a:lvl8pPr>
      <a:lvl9pPr marL="3654047" algn="l" defTabSz="9135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0" tIns="45675" rIns="91350" bIns="456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19"/>
            <a:ext cx="8229600" cy="4525963"/>
          </a:xfrm>
          <a:prstGeom prst="rect">
            <a:avLst/>
          </a:prstGeom>
        </p:spPr>
        <p:txBody>
          <a:bodyPr vert="horz" lIns="91350" tIns="45675" rIns="91350" bIns="456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9"/>
            <a:ext cx="2133600" cy="365125"/>
          </a:xfrm>
          <a:prstGeom prst="rect">
            <a:avLst/>
          </a:prstGeom>
        </p:spPr>
        <p:txBody>
          <a:bodyPr vert="horz" lIns="91350" tIns="45675" rIns="91350" bIns="45675" rtlCol="0" anchor="ctr"/>
          <a:lstStyle>
            <a:lvl1pPr algn="l">
              <a:defRPr sz="1200">
                <a:solidFill>
                  <a:schemeClr val="tx1">
                    <a:tint val="75000"/>
                  </a:schemeClr>
                </a:solidFill>
                <a:latin typeface="Trebuchet MS" panose="020B0603020202020204" pitchFamily="34" charset="0"/>
              </a:defRPr>
            </a:lvl1pPr>
          </a:lstStyle>
          <a:p>
            <a:pPr defTabSz="913509"/>
            <a:fld id="{681328F4-AFA7-4614-9418-0F1D6BC0E559}" type="datetimeFigureOut">
              <a:rPr lang="en-US" smtClean="0">
                <a:solidFill>
                  <a:prstClr val="black">
                    <a:tint val="75000"/>
                  </a:prstClr>
                </a:solidFill>
              </a:rPr>
              <a:pPr defTabSz="913509"/>
              <a:t>5/9/2014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69"/>
            <a:ext cx="2895600" cy="365125"/>
          </a:xfrm>
          <a:prstGeom prst="rect">
            <a:avLst/>
          </a:prstGeom>
        </p:spPr>
        <p:txBody>
          <a:bodyPr vert="horz" lIns="91350" tIns="45675" rIns="91350" bIns="45675" rtlCol="0" anchor="ctr"/>
          <a:lstStyle>
            <a:lvl1pPr algn="ctr">
              <a:defRPr sz="1200">
                <a:solidFill>
                  <a:schemeClr val="tx1">
                    <a:tint val="75000"/>
                  </a:schemeClr>
                </a:solidFill>
                <a:latin typeface="Trebuchet MS" panose="020B0603020202020204" pitchFamily="34" charset="0"/>
              </a:defRPr>
            </a:lvl1pPr>
          </a:lstStyle>
          <a:p>
            <a:pPr defTabSz="91350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9"/>
            <a:ext cx="2133600" cy="365125"/>
          </a:xfrm>
          <a:prstGeom prst="rect">
            <a:avLst/>
          </a:prstGeom>
        </p:spPr>
        <p:txBody>
          <a:bodyPr vert="horz" lIns="91350" tIns="45675" rIns="91350" bIns="45675" rtlCol="0" anchor="ctr"/>
          <a:lstStyle>
            <a:lvl1pPr algn="r">
              <a:defRPr sz="1200">
                <a:solidFill>
                  <a:schemeClr val="tx1">
                    <a:tint val="75000"/>
                  </a:schemeClr>
                </a:solidFill>
                <a:latin typeface="Trebuchet MS" panose="020B0603020202020204" pitchFamily="34" charset="0"/>
              </a:defRPr>
            </a:lvl1pPr>
          </a:lstStyle>
          <a:p>
            <a:pPr defTabSz="913509"/>
            <a:fld id="{49FDAAE4-9FE5-40BE-942E-879F5582F92F}" type="slidenum">
              <a:rPr lang="en-US" smtClean="0">
                <a:solidFill>
                  <a:prstClr val="black">
                    <a:tint val="75000"/>
                  </a:prstClr>
                </a:solidFill>
              </a:rPr>
              <a:pPr defTabSz="913509"/>
              <a:t>‹#›</a:t>
            </a:fld>
            <a:endParaRPr lang="en-US" dirty="0">
              <a:solidFill>
                <a:prstClr val="black">
                  <a:tint val="75000"/>
                </a:prstClr>
              </a:solidFill>
            </a:endParaRPr>
          </a:p>
        </p:txBody>
      </p:sp>
    </p:spTree>
    <p:extLst>
      <p:ext uri="{BB962C8B-B14F-4D97-AF65-F5344CB8AC3E}">
        <p14:creationId xmlns="" xmlns:p14="http://schemas.microsoft.com/office/powerpoint/2010/main" val="174904818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3509"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571" indent="-342571" algn="l" defTabSz="913509"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228" indent="-285475" algn="l" defTabSz="913509"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1886" indent="-228375" algn="l" defTabSz="913509"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8643" indent="-228375" algn="l" defTabSz="913509"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5405" indent="-228375" algn="l" defTabSz="913509"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2159"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12"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671"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420"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09" rtl="0" eaLnBrk="1" latinLnBrk="0" hangingPunct="1">
        <a:defRPr sz="1800" kern="1200">
          <a:solidFill>
            <a:schemeClr val="tx1"/>
          </a:solidFill>
          <a:latin typeface="+mn-lt"/>
          <a:ea typeface="+mn-ea"/>
          <a:cs typeface="+mn-cs"/>
        </a:defRPr>
      </a:lvl1pPr>
      <a:lvl2pPr marL="456751" algn="l" defTabSz="913509" rtl="0" eaLnBrk="1" latinLnBrk="0" hangingPunct="1">
        <a:defRPr sz="1800" kern="1200">
          <a:solidFill>
            <a:schemeClr val="tx1"/>
          </a:solidFill>
          <a:latin typeface="+mn-lt"/>
          <a:ea typeface="+mn-ea"/>
          <a:cs typeface="+mn-cs"/>
        </a:defRPr>
      </a:lvl2pPr>
      <a:lvl3pPr marL="913509" algn="l" defTabSz="913509" rtl="0" eaLnBrk="1" latinLnBrk="0" hangingPunct="1">
        <a:defRPr sz="1800" kern="1200">
          <a:solidFill>
            <a:schemeClr val="tx1"/>
          </a:solidFill>
          <a:latin typeface="+mn-lt"/>
          <a:ea typeface="+mn-ea"/>
          <a:cs typeface="+mn-cs"/>
        </a:defRPr>
      </a:lvl3pPr>
      <a:lvl4pPr marL="1370270" algn="l" defTabSz="913509" rtl="0" eaLnBrk="1" latinLnBrk="0" hangingPunct="1">
        <a:defRPr sz="1800" kern="1200">
          <a:solidFill>
            <a:schemeClr val="tx1"/>
          </a:solidFill>
          <a:latin typeface="+mn-lt"/>
          <a:ea typeface="+mn-ea"/>
          <a:cs typeface="+mn-cs"/>
        </a:defRPr>
      </a:lvl4pPr>
      <a:lvl5pPr marL="1827024" algn="l" defTabSz="913509" rtl="0" eaLnBrk="1" latinLnBrk="0" hangingPunct="1">
        <a:defRPr sz="1800" kern="1200">
          <a:solidFill>
            <a:schemeClr val="tx1"/>
          </a:solidFill>
          <a:latin typeface="+mn-lt"/>
          <a:ea typeface="+mn-ea"/>
          <a:cs typeface="+mn-cs"/>
        </a:defRPr>
      </a:lvl5pPr>
      <a:lvl6pPr marL="2283777" algn="l" defTabSz="913509" rtl="0" eaLnBrk="1" latinLnBrk="0" hangingPunct="1">
        <a:defRPr sz="1800" kern="1200">
          <a:solidFill>
            <a:schemeClr val="tx1"/>
          </a:solidFill>
          <a:latin typeface="+mn-lt"/>
          <a:ea typeface="+mn-ea"/>
          <a:cs typeface="+mn-cs"/>
        </a:defRPr>
      </a:lvl6pPr>
      <a:lvl7pPr marL="2740537" algn="l" defTabSz="913509" rtl="0" eaLnBrk="1" latinLnBrk="0" hangingPunct="1">
        <a:defRPr sz="1800" kern="1200">
          <a:solidFill>
            <a:schemeClr val="tx1"/>
          </a:solidFill>
          <a:latin typeface="+mn-lt"/>
          <a:ea typeface="+mn-ea"/>
          <a:cs typeface="+mn-cs"/>
        </a:defRPr>
      </a:lvl7pPr>
      <a:lvl8pPr marL="3197287" algn="l" defTabSz="913509" rtl="0" eaLnBrk="1" latinLnBrk="0" hangingPunct="1">
        <a:defRPr sz="1800" kern="1200">
          <a:solidFill>
            <a:schemeClr val="tx1"/>
          </a:solidFill>
          <a:latin typeface="+mn-lt"/>
          <a:ea typeface="+mn-ea"/>
          <a:cs typeface="+mn-cs"/>
        </a:defRPr>
      </a:lvl8pPr>
      <a:lvl9pPr marL="3654047" algn="l" defTabSz="9135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0" tIns="45675" rIns="91350" bIns="456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9"/>
            <a:ext cx="8229600" cy="4525963"/>
          </a:xfrm>
          <a:prstGeom prst="rect">
            <a:avLst/>
          </a:prstGeom>
        </p:spPr>
        <p:txBody>
          <a:bodyPr vert="horz" lIns="91350" tIns="45675" rIns="91350" bIns="45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9"/>
            <a:ext cx="2133600" cy="365125"/>
          </a:xfrm>
          <a:prstGeom prst="rect">
            <a:avLst/>
          </a:prstGeom>
        </p:spPr>
        <p:txBody>
          <a:bodyPr vert="horz" lIns="91350" tIns="45675" rIns="91350" bIns="45675" rtlCol="0" anchor="ctr"/>
          <a:lstStyle>
            <a:lvl1pPr algn="l">
              <a:defRPr sz="1200">
                <a:solidFill>
                  <a:schemeClr val="tx1">
                    <a:tint val="75000"/>
                  </a:schemeClr>
                </a:solidFill>
              </a:defRPr>
            </a:lvl1pPr>
          </a:lstStyle>
          <a:p>
            <a:pPr defTabSz="913509"/>
            <a:fld id="{681328F4-AFA7-4614-9418-0F1D6BC0E559}" type="datetimeFigureOut">
              <a:rPr lang="en-US" smtClean="0">
                <a:solidFill>
                  <a:prstClr val="black">
                    <a:tint val="75000"/>
                  </a:prstClr>
                </a:solidFill>
              </a:rPr>
              <a:pPr defTabSz="913509"/>
              <a:t>5/9/2014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69"/>
            <a:ext cx="2895600" cy="365125"/>
          </a:xfrm>
          <a:prstGeom prst="rect">
            <a:avLst/>
          </a:prstGeom>
        </p:spPr>
        <p:txBody>
          <a:bodyPr vert="horz" lIns="91350" tIns="45675" rIns="91350" bIns="45675" rtlCol="0" anchor="ctr"/>
          <a:lstStyle>
            <a:lvl1pPr algn="ctr">
              <a:defRPr sz="1200">
                <a:solidFill>
                  <a:schemeClr val="tx1">
                    <a:tint val="75000"/>
                  </a:schemeClr>
                </a:solidFill>
              </a:defRPr>
            </a:lvl1pPr>
          </a:lstStyle>
          <a:p>
            <a:pPr defTabSz="91350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9"/>
            <a:ext cx="2133600" cy="365125"/>
          </a:xfrm>
          <a:prstGeom prst="rect">
            <a:avLst/>
          </a:prstGeom>
        </p:spPr>
        <p:txBody>
          <a:bodyPr vert="horz" lIns="91350" tIns="45675" rIns="91350" bIns="45675" rtlCol="0" anchor="ctr"/>
          <a:lstStyle>
            <a:lvl1pPr algn="r">
              <a:defRPr sz="1200">
                <a:solidFill>
                  <a:schemeClr val="tx1">
                    <a:tint val="75000"/>
                  </a:schemeClr>
                </a:solidFill>
              </a:defRPr>
            </a:lvl1pPr>
          </a:lstStyle>
          <a:p>
            <a:pPr defTabSz="913509"/>
            <a:fld id="{49FDAAE4-9FE5-40BE-942E-879F5582F92F}" type="slidenum">
              <a:rPr lang="en-US" smtClean="0">
                <a:solidFill>
                  <a:prstClr val="black">
                    <a:tint val="75000"/>
                  </a:prstClr>
                </a:solidFill>
              </a:rPr>
              <a:pPr defTabSz="913509"/>
              <a:t>‹#›</a:t>
            </a:fld>
            <a:endParaRPr lang="en-US" dirty="0">
              <a:solidFill>
                <a:prstClr val="black">
                  <a:tint val="75000"/>
                </a:prstClr>
              </a:solidFill>
            </a:endParaRPr>
          </a:p>
        </p:txBody>
      </p:sp>
    </p:spTree>
    <p:extLst>
      <p:ext uri="{BB962C8B-B14F-4D97-AF65-F5344CB8AC3E}">
        <p14:creationId xmlns="" xmlns:p14="http://schemas.microsoft.com/office/powerpoint/2010/main" val="15107356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3509" rtl="0" eaLnBrk="1" latinLnBrk="0" hangingPunct="1">
        <a:spcBef>
          <a:spcPct val="0"/>
        </a:spcBef>
        <a:buNone/>
        <a:defRPr sz="4400" kern="1200">
          <a:solidFill>
            <a:schemeClr val="tx1"/>
          </a:solidFill>
          <a:latin typeface="+mj-lt"/>
          <a:ea typeface="+mj-ea"/>
          <a:cs typeface="+mj-cs"/>
        </a:defRPr>
      </a:lvl1pPr>
    </p:titleStyle>
    <p:bodyStyle>
      <a:lvl1pPr marL="342571" indent="-342571" algn="l" defTabSz="9135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28" indent="-285475" algn="l" defTabSz="9135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886" indent="-228375" algn="l" defTabSz="9135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43"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05"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159"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12"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671"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420" indent="-228375" algn="l" defTabSz="9135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09" rtl="0" eaLnBrk="1" latinLnBrk="0" hangingPunct="1">
        <a:defRPr sz="1800" kern="1200">
          <a:solidFill>
            <a:schemeClr val="tx1"/>
          </a:solidFill>
          <a:latin typeface="+mn-lt"/>
          <a:ea typeface="+mn-ea"/>
          <a:cs typeface="+mn-cs"/>
        </a:defRPr>
      </a:lvl1pPr>
      <a:lvl2pPr marL="456751" algn="l" defTabSz="913509" rtl="0" eaLnBrk="1" latinLnBrk="0" hangingPunct="1">
        <a:defRPr sz="1800" kern="1200">
          <a:solidFill>
            <a:schemeClr val="tx1"/>
          </a:solidFill>
          <a:latin typeface="+mn-lt"/>
          <a:ea typeface="+mn-ea"/>
          <a:cs typeface="+mn-cs"/>
        </a:defRPr>
      </a:lvl2pPr>
      <a:lvl3pPr marL="913509" algn="l" defTabSz="913509" rtl="0" eaLnBrk="1" latinLnBrk="0" hangingPunct="1">
        <a:defRPr sz="1800" kern="1200">
          <a:solidFill>
            <a:schemeClr val="tx1"/>
          </a:solidFill>
          <a:latin typeface="+mn-lt"/>
          <a:ea typeface="+mn-ea"/>
          <a:cs typeface="+mn-cs"/>
        </a:defRPr>
      </a:lvl3pPr>
      <a:lvl4pPr marL="1370270" algn="l" defTabSz="913509" rtl="0" eaLnBrk="1" latinLnBrk="0" hangingPunct="1">
        <a:defRPr sz="1800" kern="1200">
          <a:solidFill>
            <a:schemeClr val="tx1"/>
          </a:solidFill>
          <a:latin typeface="+mn-lt"/>
          <a:ea typeface="+mn-ea"/>
          <a:cs typeface="+mn-cs"/>
        </a:defRPr>
      </a:lvl4pPr>
      <a:lvl5pPr marL="1827024" algn="l" defTabSz="913509" rtl="0" eaLnBrk="1" latinLnBrk="0" hangingPunct="1">
        <a:defRPr sz="1800" kern="1200">
          <a:solidFill>
            <a:schemeClr val="tx1"/>
          </a:solidFill>
          <a:latin typeface="+mn-lt"/>
          <a:ea typeface="+mn-ea"/>
          <a:cs typeface="+mn-cs"/>
        </a:defRPr>
      </a:lvl5pPr>
      <a:lvl6pPr marL="2283777" algn="l" defTabSz="913509" rtl="0" eaLnBrk="1" latinLnBrk="0" hangingPunct="1">
        <a:defRPr sz="1800" kern="1200">
          <a:solidFill>
            <a:schemeClr val="tx1"/>
          </a:solidFill>
          <a:latin typeface="+mn-lt"/>
          <a:ea typeface="+mn-ea"/>
          <a:cs typeface="+mn-cs"/>
        </a:defRPr>
      </a:lvl6pPr>
      <a:lvl7pPr marL="2740537" algn="l" defTabSz="913509" rtl="0" eaLnBrk="1" latinLnBrk="0" hangingPunct="1">
        <a:defRPr sz="1800" kern="1200">
          <a:solidFill>
            <a:schemeClr val="tx1"/>
          </a:solidFill>
          <a:latin typeface="+mn-lt"/>
          <a:ea typeface="+mn-ea"/>
          <a:cs typeface="+mn-cs"/>
        </a:defRPr>
      </a:lvl7pPr>
      <a:lvl8pPr marL="3197287" algn="l" defTabSz="913509" rtl="0" eaLnBrk="1" latinLnBrk="0" hangingPunct="1">
        <a:defRPr sz="1800" kern="1200">
          <a:solidFill>
            <a:schemeClr val="tx1"/>
          </a:solidFill>
          <a:latin typeface="+mn-lt"/>
          <a:ea typeface="+mn-ea"/>
          <a:cs typeface="+mn-cs"/>
        </a:defRPr>
      </a:lvl8pPr>
      <a:lvl9pPr marL="3654047" algn="l" defTabSz="9135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5" tIns="45673" rIns="91345" bIns="456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0"/>
            <a:ext cx="8229600" cy="4525963"/>
          </a:xfrm>
          <a:prstGeom prst="rect">
            <a:avLst/>
          </a:prstGeom>
        </p:spPr>
        <p:txBody>
          <a:bodyPr vert="horz" lIns="91345" tIns="45673" rIns="91345" bIns="456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345" tIns="45673" rIns="91345" bIns="45673" rtlCol="0" anchor="ctr"/>
          <a:lstStyle>
            <a:lvl1pPr algn="l">
              <a:defRPr sz="1200">
                <a:solidFill>
                  <a:schemeClr val="tx1">
                    <a:tint val="75000"/>
                  </a:schemeClr>
                </a:solidFill>
              </a:defRPr>
            </a:lvl1pPr>
          </a:lstStyle>
          <a:p>
            <a:pPr defTabSz="913462"/>
            <a:fld id="{9D1D110F-3F4E-48D9-B8AA-5D0E825AFDBA}" type="datetime1">
              <a:rPr lang="en-US" smtClean="0">
                <a:solidFill>
                  <a:prstClr val="black">
                    <a:tint val="75000"/>
                  </a:prstClr>
                </a:solidFill>
                <a:ea typeface="新細明體" pitchFamily="18" charset="-120"/>
              </a:rPr>
              <a:pPr defTabSz="913462"/>
              <a:t>5/9/2014</a:t>
            </a:fld>
            <a:endParaRPr lang="en-US">
              <a:solidFill>
                <a:prstClr val="black">
                  <a:tint val="75000"/>
                </a:prstClr>
              </a:solidFill>
              <a:ea typeface="新細明體" pitchFamily="18" charset="-120"/>
            </a:endParaRPr>
          </a:p>
        </p:txBody>
      </p:sp>
      <p:sp>
        <p:nvSpPr>
          <p:cNvPr id="5" name="Footer Placeholder 4"/>
          <p:cNvSpPr>
            <a:spLocks noGrp="1"/>
          </p:cNvSpPr>
          <p:nvPr>
            <p:ph type="ftr" sz="quarter" idx="3"/>
          </p:nvPr>
        </p:nvSpPr>
        <p:spPr>
          <a:xfrm>
            <a:off x="3124201" y="6356370"/>
            <a:ext cx="2895600" cy="365125"/>
          </a:xfrm>
          <a:prstGeom prst="rect">
            <a:avLst/>
          </a:prstGeom>
        </p:spPr>
        <p:txBody>
          <a:bodyPr vert="horz" lIns="91345" tIns="45673" rIns="91345" bIns="45673" rtlCol="0" anchor="ctr"/>
          <a:lstStyle>
            <a:lvl1pPr algn="ctr">
              <a:defRPr sz="1200">
                <a:solidFill>
                  <a:schemeClr val="tx1">
                    <a:tint val="75000"/>
                  </a:schemeClr>
                </a:solidFill>
              </a:defRPr>
            </a:lvl1pPr>
          </a:lstStyle>
          <a:p>
            <a:pPr defTabSz="913462"/>
            <a:endParaRPr lang="en-US" dirty="0">
              <a:solidFill>
                <a:prstClr val="black">
                  <a:tint val="75000"/>
                </a:prstClr>
              </a:solidFill>
              <a:ea typeface="新細明體" pitchFamily="18" charset="-120"/>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345" tIns="45673" rIns="91345" bIns="45673" rtlCol="0" anchor="ctr"/>
          <a:lstStyle>
            <a:lvl1pPr algn="r">
              <a:defRPr sz="1200">
                <a:solidFill>
                  <a:schemeClr val="tx1">
                    <a:tint val="75000"/>
                  </a:schemeClr>
                </a:solidFill>
              </a:defRPr>
            </a:lvl1pPr>
          </a:lstStyle>
          <a:p>
            <a:pPr defTabSz="913462"/>
            <a:fld id="{687D7A59-36E2-48B9-B146-C1E59501F63F}" type="slidenum">
              <a:rPr lang="en-US" smtClean="0">
                <a:solidFill>
                  <a:prstClr val="black">
                    <a:tint val="75000"/>
                  </a:prstClr>
                </a:solidFill>
                <a:ea typeface="新細明體" pitchFamily="18" charset="-120"/>
              </a:rPr>
              <a:pPr defTabSz="913462"/>
              <a:t>‹#›</a:t>
            </a:fld>
            <a:endParaRPr lang="en-US">
              <a:solidFill>
                <a:prstClr val="black">
                  <a:tint val="75000"/>
                </a:prstClr>
              </a:solidFill>
              <a:ea typeface="新細明體" pitchFamily="18" charset="-120"/>
            </a:endParaRPr>
          </a:p>
        </p:txBody>
      </p:sp>
    </p:spTree>
    <p:extLst>
      <p:ext uri="{BB962C8B-B14F-4D97-AF65-F5344CB8AC3E}">
        <p14:creationId xmlns="" xmlns:p14="http://schemas.microsoft.com/office/powerpoint/2010/main" val="237043891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ctr" defTabSz="456727" rtl="0" eaLnBrk="1" latinLnBrk="0" hangingPunct="1">
        <a:spcBef>
          <a:spcPct val="0"/>
        </a:spcBef>
        <a:buNone/>
        <a:defRPr sz="4400" kern="1200">
          <a:solidFill>
            <a:schemeClr val="tx1"/>
          </a:solidFill>
          <a:latin typeface="+mj-lt"/>
          <a:ea typeface="+mj-ea"/>
          <a:cs typeface="+mj-cs"/>
        </a:defRPr>
      </a:lvl1pPr>
    </p:titleStyle>
    <p:bodyStyle>
      <a:lvl1pPr marL="342553" indent="-342553" algn="l" defTabSz="456727" rtl="0" eaLnBrk="1" latinLnBrk="0" hangingPunct="1">
        <a:spcBef>
          <a:spcPct val="20000"/>
        </a:spcBef>
        <a:buFont typeface="Arial"/>
        <a:buChar char="•"/>
        <a:defRPr sz="3200" kern="1200">
          <a:solidFill>
            <a:schemeClr val="tx1"/>
          </a:solidFill>
          <a:latin typeface="+mn-lt"/>
          <a:ea typeface="+mn-ea"/>
          <a:cs typeface="+mn-cs"/>
        </a:defRPr>
      </a:lvl1pPr>
      <a:lvl2pPr marL="742190" indent="-285461" algn="l" defTabSz="456727" rtl="0" eaLnBrk="1" latinLnBrk="0" hangingPunct="1">
        <a:spcBef>
          <a:spcPct val="20000"/>
        </a:spcBef>
        <a:buFont typeface="Arial"/>
        <a:buChar char="–"/>
        <a:defRPr sz="2800" kern="1200">
          <a:solidFill>
            <a:schemeClr val="tx1"/>
          </a:solidFill>
          <a:latin typeface="+mn-lt"/>
          <a:ea typeface="+mn-ea"/>
          <a:cs typeface="+mn-cs"/>
        </a:defRPr>
      </a:lvl2pPr>
      <a:lvl3pPr marL="1141827" indent="-228363" algn="l" defTabSz="456727" rtl="0" eaLnBrk="1" latinLnBrk="0" hangingPunct="1">
        <a:spcBef>
          <a:spcPct val="20000"/>
        </a:spcBef>
        <a:buFont typeface="Arial"/>
        <a:buChar char="•"/>
        <a:defRPr sz="2400" kern="1200">
          <a:solidFill>
            <a:schemeClr val="tx1"/>
          </a:solidFill>
          <a:latin typeface="+mn-lt"/>
          <a:ea typeface="+mn-ea"/>
          <a:cs typeface="+mn-cs"/>
        </a:defRPr>
      </a:lvl3pPr>
      <a:lvl4pPr marL="1598561" indent="-228363" algn="l" defTabSz="456727" rtl="0" eaLnBrk="1" latinLnBrk="0" hangingPunct="1">
        <a:spcBef>
          <a:spcPct val="20000"/>
        </a:spcBef>
        <a:buFont typeface="Arial"/>
        <a:buChar char="–"/>
        <a:defRPr sz="2000" kern="1200">
          <a:solidFill>
            <a:schemeClr val="tx1"/>
          </a:solidFill>
          <a:latin typeface="+mn-lt"/>
          <a:ea typeface="+mn-ea"/>
          <a:cs typeface="+mn-cs"/>
        </a:defRPr>
      </a:lvl4pPr>
      <a:lvl5pPr marL="2055300" indent="-228363" algn="l" defTabSz="456727" rtl="0" eaLnBrk="1" latinLnBrk="0" hangingPunct="1">
        <a:spcBef>
          <a:spcPct val="20000"/>
        </a:spcBef>
        <a:buFont typeface="Arial"/>
        <a:buChar char="»"/>
        <a:defRPr sz="2000" kern="1200">
          <a:solidFill>
            <a:schemeClr val="tx1"/>
          </a:solidFill>
          <a:latin typeface="+mn-lt"/>
          <a:ea typeface="+mn-ea"/>
          <a:cs typeface="+mn-cs"/>
        </a:defRPr>
      </a:lvl5pPr>
      <a:lvl6pPr marL="2512031" indent="-228363" algn="l" defTabSz="456727" rtl="0" eaLnBrk="1" latinLnBrk="0" hangingPunct="1">
        <a:spcBef>
          <a:spcPct val="20000"/>
        </a:spcBef>
        <a:buFont typeface="Arial"/>
        <a:buChar char="•"/>
        <a:defRPr sz="2000" kern="1200">
          <a:solidFill>
            <a:schemeClr val="tx1"/>
          </a:solidFill>
          <a:latin typeface="+mn-lt"/>
          <a:ea typeface="+mn-ea"/>
          <a:cs typeface="+mn-cs"/>
        </a:defRPr>
      </a:lvl6pPr>
      <a:lvl7pPr marL="2968760" indent="-228363" algn="l" defTabSz="456727" rtl="0" eaLnBrk="1" latinLnBrk="0" hangingPunct="1">
        <a:spcBef>
          <a:spcPct val="20000"/>
        </a:spcBef>
        <a:buFont typeface="Arial"/>
        <a:buChar char="•"/>
        <a:defRPr sz="2000" kern="1200">
          <a:solidFill>
            <a:schemeClr val="tx1"/>
          </a:solidFill>
          <a:latin typeface="+mn-lt"/>
          <a:ea typeface="+mn-ea"/>
          <a:cs typeface="+mn-cs"/>
        </a:defRPr>
      </a:lvl7pPr>
      <a:lvl8pPr marL="3425495" indent="-228363" algn="l" defTabSz="456727" rtl="0" eaLnBrk="1" latinLnBrk="0" hangingPunct="1">
        <a:spcBef>
          <a:spcPct val="20000"/>
        </a:spcBef>
        <a:buFont typeface="Arial"/>
        <a:buChar char="•"/>
        <a:defRPr sz="2000" kern="1200">
          <a:solidFill>
            <a:schemeClr val="tx1"/>
          </a:solidFill>
          <a:latin typeface="+mn-lt"/>
          <a:ea typeface="+mn-ea"/>
          <a:cs typeface="+mn-cs"/>
        </a:defRPr>
      </a:lvl8pPr>
      <a:lvl9pPr marL="3882221" indent="-228363" algn="l" defTabSz="4567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27" rtl="0" eaLnBrk="1" latinLnBrk="0" hangingPunct="1">
        <a:defRPr sz="1800" kern="1200">
          <a:solidFill>
            <a:schemeClr val="tx1"/>
          </a:solidFill>
          <a:latin typeface="+mn-lt"/>
          <a:ea typeface="+mn-ea"/>
          <a:cs typeface="+mn-cs"/>
        </a:defRPr>
      </a:lvl1pPr>
      <a:lvl2pPr marL="456727" algn="l" defTabSz="456727" rtl="0" eaLnBrk="1" latinLnBrk="0" hangingPunct="1">
        <a:defRPr sz="1800" kern="1200">
          <a:solidFill>
            <a:schemeClr val="tx1"/>
          </a:solidFill>
          <a:latin typeface="+mn-lt"/>
          <a:ea typeface="+mn-ea"/>
          <a:cs typeface="+mn-cs"/>
        </a:defRPr>
      </a:lvl2pPr>
      <a:lvl3pPr marL="913462" algn="l" defTabSz="456727" rtl="0" eaLnBrk="1" latinLnBrk="0" hangingPunct="1">
        <a:defRPr sz="1800" kern="1200">
          <a:solidFill>
            <a:schemeClr val="tx1"/>
          </a:solidFill>
          <a:latin typeface="+mn-lt"/>
          <a:ea typeface="+mn-ea"/>
          <a:cs typeface="+mn-cs"/>
        </a:defRPr>
      </a:lvl3pPr>
      <a:lvl4pPr marL="1370200" algn="l" defTabSz="456727" rtl="0" eaLnBrk="1" latinLnBrk="0" hangingPunct="1">
        <a:defRPr sz="1800" kern="1200">
          <a:solidFill>
            <a:schemeClr val="tx1"/>
          </a:solidFill>
          <a:latin typeface="+mn-lt"/>
          <a:ea typeface="+mn-ea"/>
          <a:cs typeface="+mn-cs"/>
        </a:defRPr>
      </a:lvl4pPr>
      <a:lvl5pPr marL="1826931" algn="l" defTabSz="456727" rtl="0" eaLnBrk="1" latinLnBrk="0" hangingPunct="1">
        <a:defRPr sz="1800" kern="1200">
          <a:solidFill>
            <a:schemeClr val="tx1"/>
          </a:solidFill>
          <a:latin typeface="+mn-lt"/>
          <a:ea typeface="+mn-ea"/>
          <a:cs typeface="+mn-cs"/>
        </a:defRPr>
      </a:lvl5pPr>
      <a:lvl6pPr marL="2283660" algn="l" defTabSz="456727" rtl="0" eaLnBrk="1" latinLnBrk="0" hangingPunct="1">
        <a:defRPr sz="1800" kern="1200">
          <a:solidFill>
            <a:schemeClr val="tx1"/>
          </a:solidFill>
          <a:latin typeface="+mn-lt"/>
          <a:ea typeface="+mn-ea"/>
          <a:cs typeface="+mn-cs"/>
        </a:defRPr>
      </a:lvl6pPr>
      <a:lvl7pPr marL="2740397" algn="l" defTabSz="456727" rtl="0" eaLnBrk="1" latinLnBrk="0" hangingPunct="1">
        <a:defRPr sz="1800" kern="1200">
          <a:solidFill>
            <a:schemeClr val="tx1"/>
          </a:solidFill>
          <a:latin typeface="+mn-lt"/>
          <a:ea typeface="+mn-ea"/>
          <a:cs typeface="+mn-cs"/>
        </a:defRPr>
      </a:lvl7pPr>
      <a:lvl8pPr marL="3197124" algn="l" defTabSz="456727" rtl="0" eaLnBrk="1" latinLnBrk="0" hangingPunct="1">
        <a:defRPr sz="1800" kern="1200">
          <a:solidFill>
            <a:schemeClr val="tx1"/>
          </a:solidFill>
          <a:latin typeface="+mn-lt"/>
          <a:ea typeface="+mn-ea"/>
          <a:cs typeface="+mn-cs"/>
        </a:defRPr>
      </a:lvl8pPr>
      <a:lvl9pPr marL="3653860" algn="l" defTabSz="4567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hyperlink" Target="http://www.flintstonesvitamins.com/en/products/Flintstones_Complete.php/"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hyperlink" Target="http://www.centrum.com/centrum-women-under-5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3069206" y="2133600"/>
            <a:ext cx="5998594" cy="1015663"/>
          </a:xfrm>
          <a:prstGeom prst="rect">
            <a:avLst/>
          </a:prstGeom>
          <a:noFill/>
          <a:ln w="9525">
            <a:noFill/>
            <a:miter lim="800000"/>
            <a:headEnd/>
            <a:tailEnd/>
          </a:ln>
          <a:effectLst/>
        </p:spPr>
        <p:txBody>
          <a:bodyPr wrap="square" lIns="91350" tIns="45675" rIns="91350" bIns="45675">
            <a:spAutoFit/>
          </a:bodyPr>
          <a:lstStyle/>
          <a:p>
            <a:pPr algn="ctr" defTabSz="913509">
              <a:spcBef>
                <a:spcPct val="50000"/>
              </a:spcBef>
              <a:defRPr/>
            </a:pPr>
            <a:r>
              <a:rPr lang="en-US" sz="6000" b="1" dirty="0">
                <a:solidFill>
                  <a:srgbClr val="33CCFF"/>
                </a:solidFill>
              </a:rPr>
              <a:t>Michelle Yao</a:t>
            </a:r>
          </a:p>
        </p:txBody>
      </p:sp>
      <p:sp>
        <p:nvSpPr>
          <p:cNvPr id="13" name="Text Box 6"/>
          <p:cNvSpPr txBox="1">
            <a:spLocks noChangeArrowheads="1"/>
          </p:cNvSpPr>
          <p:nvPr/>
        </p:nvSpPr>
        <p:spPr bwMode="auto">
          <a:xfrm>
            <a:off x="3364860" y="3276779"/>
            <a:ext cx="5412497" cy="1261884"/>
          </a:xfrm>
          <a:prstGeom prst="rect">
            <a:avLst/>
          </a:prstGeom>
          <a:noFill/>
          <a:ln w="9525">
            <a:noFill/>
            <a:miter lim="800000"/>
            <a:headEnd/>
            <a:tailEnd/>
          </a:ln>
          <a:effectLst/>
        </p:spPr>
        <p:txBody>
          <a:bodyPr wrap="square" lIns="91350" tIns="45675" rIns="91350" bIns="45675">
            <a:spAutoFit/>
          </a:bodyPr>
          <a:lstStyle/>
          <a:p>
            <a:pPr algn="ctr" defTabSz="913509">
              <a:spcBef>
                <a:spcPts val="1200"/>
              </a:spcBef>
              <a:defRPr/>
            </a:pPr>
            <a:r>
              <a:rPr lang="zh-TW" altLang="en-US" sz="4400" dirty="0">
                <a:solidFill>
                  <a:prstClr val="white"/>
                </a:solidFill>
                <a:latin typeface="華康儷中黑" pitchFamily="49" charset="-120"/>
                <a:ea typeface="華康儷中黑" pitchFamily="49" charset="-120"/>
              </a:rPr>
              <a:t>高級顧問經理級</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3200" b="1" dirty="0">
                <a:solidFill>
                  <a:prstClr val="white"/>
                </a:solidFill>
              </a:rPr>
              <a:t>Director</a:t>
            </a:r>
          </a:p>
        </p:txBody>
      </p:sp>
      <p:sp>
        <p:nvSpPr>
          <p:cNvPr id="14" name="Text Box 6"/>
          <p:cNvSpPr txBox="1">
            <a:spLocks noChangeArrowheads="1"/>
          </p:cNvSpPr>
          <p:nvPr/>
        </p:nvSpPr>
        <p:spPr bwMode="auto">
          <a:xfrm>
            <a:off x="3321545" y="4799530"/>
            <a:ext cx="5496502" cy="741578"/>
          </a:xfrm>
          <a:prstGeom prst="rect">
            <a:avLst/>
          </a:prstGeom>
          <a:noFill/>
          <a:ln w="9525">
            <a:noFill/>
            <a:miter lim="800000"/>
            <a:headEnd/>
            <a:tailEnd/>
          </a:ln>
          <a:effectLst/>
        </p:spPr>
        <p:txBody>
          <a:bodyPr wrap="square" lIns="91350" tIns="45675" rIns="91350" bIns="45675">
            <a:spAutoFit/>
          </a:bodyPr>
          <a:lstStyle/>
          <a:p>
            <a:pPr algn="ctr" defTabSz="913509">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b="1" dirty="0">
                <a:solidFill>
                  <a:prstClr val="white"/>
                </a:solidFill>
                <a:ea typeface="華康儷中黑" pitchFamily="49" charset="-120"/>
              </a:rPr>
              <a:t>HK$138,000</a:t>
            </a:r>
          </a:p>
          <a:p>
            <a:pPr algn="ctr" defTabSz="913509">
              <a:lnSpc>
                <a:spcPts val="1800"/>
              </a:lnSpc>
              <a:spcBef>
                <a:spcPts val="1200"/>
              </a:spcBef>
              <a:defRPr/>
            </a:pPr>
            <a:r>
              <a:rPr lang="en-US" sz="2800" b="1" dirty="0">
                <a:solidFill>
                  <a:prstClr val="white"/>
                </a:solidFill>
              </a:rPr>
              <a:t>HK$138,000 in 4 Commission weeks</a:t>
            </a:r>
          </a:p>
        </p:txBody>
      </p:sp>
      <p:sp>
        <p:nvSpPr>
          <p:cNvPr id="15" name="Title 1"/>
          <p:cNvSpPr txBox="1">
            <a:spLocks/>
          </p:cNvSpPr>
          <p:nvPr/>
        </p:nvSpPr>
        <p:spPr>
          <a:xfrm>
            <a:off x="304800" y="320824"/>
            <a:ext cx="8458200" cy="1451992"/>
          </a:xfrm>
          <a:prstGeom prst="rect">
            <a:avLst/>
          </a:prstGeom>
        </p:spPr>
        <p:txBody>
          <a:bodyPr lIns="91350" tIns="45675" rIns="91350" bIns="45675">
            <a:normAutofit fontScale="47500" lnSpcReduction="20000"/>
          </a:bodyPr>
          <a:lstStyle/>
          <a:p>
            <a:pPr algn="ctr" defTabSz="913509" eaLnBrk="0" fontAlgn="base" hangingPunct="0">
              <a:lnSpc>
                <a:spcPct val="120000"/>
              </a:lnSpc>
              <a:spcBef>
                <a:spcPct val="0"/>
              </a:spcBef>
              <a:spcAft>
                <a:spcPct val="0"/>
              </a:spcAft>
              <a:defRPr/>
            </a:pPr>
            <a:r>
              <a:rPr lang="zh-TW" altLang="en-US" sz="8600" kern="0" dirty="0">
                <a:solidFill>
                  <a:srgbClr val="FFFFFF"/>
                </a:solidFill>
                <a:ea typeface="華康儷中黑" pitchFamily="49" charset="-120"/>
              </a:rPr>
              <a:t>國際健康專業人士計劃</a:t>
            </a:r>
            <a:endParaRPr lang="en-US" altLang="zh-TW" sz="8600" kern="0" dirty="0">
              <a:solidFill>
                <a:srgbClr val="FFFFFF"/>
              </a:solidFill>
              <a:ea typeface="華康儷中黑" pitchFamily="49" charset="-120"/>
            </a:endParaRPr>
          </a:p>
          <a:p>
            <a:pPr algn="ctr" defTabSz="913509" eaLnBrk="0" fontAlgn="base" hangingPunct="0">
              <a:lnSpc>
                <a:spcPct val="120000"/>
              </a:lnSpc>
              <a:spcBef>
                <a:spcPct val="0"/>
              </a:spcBef>
              <a:spcAft>
                <a:spcPct val="0"/>
              </a:spcAft>
              <a:defRPr/>
            </a:pPr>
            <a:r>
              <a:rPr lang="en-US" altLang="zh-TW" sz="7600" kern="0" dirty="0">
                <a:solidFill>
                  <a:srgbClr val="FFFFFF"/>
                </a:solidFill>
                <a:ea typeface="華康儷中黑" pitchFamily="49" charset="-120"/>
              </a:rPr>
              <a:t>International Health Professional Program</a:t>
            </a:r>
          </a:p>
        </p:txBody>
      </p:sp>
      <p:sp>
        <p:nvSpPr>
          <p:cNvPr id="16" name="TextBox 15"/>
          <p:cNvSpPr txBox="1"/>
          <p:nvPr/>
        </p:nvSpPr>
        <p:spPr>
          <a:xfrm>
            <a:off x="54430" y="6303555"/>
            <a:ext cx="6858000" cy="523220"/>
          </a:xfrm>
          <a:prstGeom prst="rect">
            <a:avLst/>
          </a:prstGeom>
          <a:noFill/>
        </p:spPr>
        <p:txBody>
          <a:bodyPr wrap="square" lIns="91350" tIns="45675" rIns="91350" bIns="45675" rtlCol="0">
            <a:spAutoFit/>
          </a:bodyPr>
          <a:lstStyle/>
          <a:p>
            <a:pPr defTabSz="913509"/>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pic>
        <p:nvPicPr>
          <p:cNvPr id="8" name="Picture 7" descr="MichelleYao.jpg"/>
          <p:cNvPicPr>
            <a:picLocks noChangeAspect="1"/>
          </p:cNvPicPr>
          <p:nvPr/>
        </p:nvPicPr>
        <p:blipFill>
          <a:blip r:embed="rId2" cstate="screen">
            <a:lum bright="10000" contrast="10000"/>
          </a:blip>
          <a:srcRect/>
          <a:stretch>
            <a:fillRect/>
          </a:stretch>
        </p:blipFill>
        <p:spPr>
          <a:xfrm>
            <a:off x="472440" y="2209801"/>
            <a:ext cx="2651760" cy="266700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313435806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7467600" cy="4724400"/>
          </a:xfrm>
        </p:spPr>
        <p:txBody>
          <a:bodyPr>
            <a:normAutofit/>
          </a:bodyPr>
          <a:lstStyle/>
          <a:p>
            <a:pPr>
              <a:spcBef>
                <a:spcPts val="0"/>
              </a:spcBef>
            </a:pPr>
            <a:r>
              <a:rPr lang="zh-CN" altLang="en-US" sz="2600" dirty="0">
                <a:latin typeface="華康儷中黑" panose="020B0509000000000000" pitchFamily="49" charset="-120"/>
                <a:ea typeface="華康儷中黑" panose="020B0509000000000000" pitchFamily="49" charset="-120"/>
              </a:rPr>
              <a:t>等滲壓營養</a:t>
            </a:r>
            <a:endParaRPr lang="en-US" sz="2600" dirty="0">
              <a:latin typeface="華康儷中黑" panose="020B0509000000000000" pitchFamily="49" charset="-120"/>
              <a:ea typeface="華康儷中黑" panose="020B0509000000000000" pitchFamily="49" charset="-120"/>
            </a:endParaRPr>
          </a:p>
          <a:p>
            <a:pPr>
              <a:spcBef>
                <a:spcPts val="0"/>
              </a:spcBef>
            </a:pPr>
            <a:r>
              <a:rPr lang="zh-CN" altLang="en-US" sz="2600" dirty="0">
                <a:latin typeface="華康儷中黑" panose="020B0509000000000000" pitchFamily="49" charset="-120"/>
                <a:ea typeface="華康儷中黑" panose="020B0509000000000000" pitchFamily="49" charset="-120"/>
              </a:rPr>
              <a:t>吸收效率極高的優質</a:t>
            </a:r>
            <a:r>
              <a:rPr lang="zh-TW" altLang="en-US" sz="2600" dirty="0">
                <a:latin typeface="華康儷中黑" panose="020B0509000000000000" pitchFamily="49" charset="-120"/>
                <a:ea typeface="華康儷中黑" panose="020B0509000000000000" pitchFamily="49" charset="-120"/>
              </a:rPr>
              <a:t>丸</a:t>
            </a:r>
            <a:r>
              <a:rPr lang="zh-CN" altLang="en-US" sz="2600" dirty="0">
                <a:latin typeface="華康儷中黑" panose="020B0509000000000000" pitchFamily="49" charset="-120"/>
                <a:ea typeface="華康儷中黑" panose="020B0509000000000000" pitchFamily="49" charset="-120"/>
              </a:rPr>
              <a:t>狀和膠囊補充品</a:t>
            </a:r>
            <a:endParaRPr lang="en-US" sz="2600" dirty="0">
              <a:latin typeface="華康儷中黑" panose="020B0509000000000000" pitchFamily="49" charset="-120"/>
              <a:ea typeface="華康儷中黑" panose="020B0509000000000000" pitchFamily="49" charset="-120"/>
            </a:endParaRPr>
          </a:p>
          <a:p>
            <a:pPr>
              <a:spcBef>
                <a:spcPts val="0"/>
              </a:spcBef>
            </a:pPr>
            <a:r>
              <a:rPr lang="zh-CN" altLang="en-US" sz="2600" dirty="0">
                <a:latin typeface="華康儷中黑" panose="020B0509000000000000" pitchFamily="49" charset="-120"/>
                <a:ea typeface="華康儷中黑" panose="020B0509000000000000" pitchFamily="49" charset="-120"/>
              </a:rPr>
              <a:t>綜合</a:t>
            </a:r>
            <a:r>
              <a:rPr lang="zh-TW" altLang="en-US" sz="2600" dirty="0">
                <a:latin typeface="華康儷中黑" panose="020B0509000000000000" pitchFamily="49" charset="-120"/>
                <a:ea typeface="華康儷中黑" panose="020B0509000000000000" pitchFamily="49" charset="-120"/>
              </a:rPr>
              <a:t>全面</a:t>
            </a:r>
            <a:r>
              <a:rPr lang="zh-CN" altLang="en-US" sz="2600" dirty="0">
                <a:latin typeface="華康儷中黑" panose="020B0509000000000000" pitchFamily="49" charset="-120"/>
                <a:ea typeface="華康儷中黑" panose="020B0509000000000000" pitchFamily="49" charset="-120"/>
              </a:rPr>
              <a:t>的解決方案</a:t>
            </a:r>
            <a:endParaRPr lang="en-US" sz="2600" dirty="0">
              <a:latin typeface="華康儷中黑" panose="020B0509000000000000" pitchFamily="49" charset="-120"/>
              <a:ea typeface="華康儷中黑" panose="020B0509000000000000" pitchFamily="49" charset="-120"/>
            </a:endParaRPr>
          </a:p>
          <a:p>
            <a:pPr>
              <a:spcBef>
                <a:spcPts val="0"/>
              </a:spcBef>
            </a:pPr>
            <a:r>
              <a:rPr lang="zh-CN" altLang="en-US" sz="2600" dirty="0">
                <a:latin typeface="華康儷中黑" panose="020B0509000000000000" pitchFamily="49" charset="-120"/>
                <a:ea typeface="華康儷中黑" panose="020B0509000000000000" pitchFamily="49" charset="-120"/>
              </a:rPr>
              <a:t>可量度的病人效果</a:t>
            </a:r>
            <a:endParaRPr lang="en-US" sz="2600" dirty="0">
              <a:latin typeface="華康儷中黑" panose="020B0509000000000000" pitchFamily="49" charset="-120"/>
              <a:ea typeface="華康儷中黑" panose="020B0509000000000000" pitchFamily="49" charset="-120"/>
            </a:endParaRPr>
          </a:p>
          <a:p>
            <a:pPr>
              <a:spcBef>
                <a:spcPts val="0"/>
              </a:spcBef>
            </a:pPr>
            <a:r>
              <a:rPr lang="zh-TW" altLang="en-US" sz="2600" dirty="0">
                <a:latin typeface="華康儷中黑" panose="020B0509000000000000" pitchFamily="49" charset="-120"/>
                <a:ea typeface="華康儷中黑" panose="020B0509000000000000" pitchFamily="49" charset="-120"/>
              </a:rPr>
              <a:t>以</a:t>
            </a:r>
            <a:r>
              <a:rPr lang="zh-CN" altLang="en-US" sz="2600" dirty="0">
                <a:latin typeface="華康儷中黑" panose="020B0509000000000000" pitchFamily="49" charset="-120"/>
                <a:ea typeface="華康儷中黑" panose="020B0509000000000000" pitchFamily="49" charset="-120"/>
              </a:rPr>
              <a:t>科學</a:t>
            </a:r>
            <a:r>
              <a:rPr lang="zh-TW" altLang="en-US" sz="2600" dirty="0">
                <a:latin typeface="華康儷中黑" panose="020B0509000000000000" pitchFamily="49" charset="-120"/>
                <a:ea typeface="華康儷中黑" panose="020B0509000000000000" pitchFamily="49" charset="-120"/>
              </a:rPr>
              <a:t>為本</a:t>
            </a:r>
            <a:r>
              <a:rPr lang="zh-CN" altLang="en-US" sz="2600" dirty="0">
                <a:latin typeface="華康儷中黑" panose="020B0509000000000000" pitchFamily="49" charset="-120"/>
                <a:ea typeface="華康儷中黑" panose="020B0509000000000000" pitchFamily="49" charset="-120"/>
              </a:rPr>
              <a:t>的解決方案</a:t>
            </a:r>
            <a:endParaRPr lang="en-US" altLang="zh-CN" sz="2600" dirty="0">
              <a:latin typeface="華康儷中黑" panose="020B0509000000000000" pitchFamily="49" charset="-120"/>
              <a:ea typeface="華康儷中黑" panose="020B0509000000000000" pitchFamily="49" charset="-120"/>
            </a:endParaRPr>
          </a:p>
          <a:p>
            <a:pPr algn="ctr">
              <a:spcBef>
                <a:spcPts val="0"/>
              </a:spcBef>
              <a:buNone/>
            </a:pPr>
            <a:r>
              <a:rPr lang="zh-CN" altLang="en-US" sz="2600" b="1" dirty="0">
                <a:solidFill>
                  <a:srgbClr val="FF0000"/>
                </a:solidFill>
                <a:latin typeface="華康儷中黑" panose="020B0509000000000000" pitchFamily="49" charset="-120"/>
                <a:ea typeface="華康儷中黑" panose="020B0509000000000000" pitchFamily="49" charset="-120"/>
              </a:rPr>
              <a:t>讓你有別於其他</a:t>
            </a:r>
            <a:r>
              <a:rPr lang="zh-TW" altLang="en-US" sz="2600" b="1" dirty="0">
                <a:solidFill>
                  <a:srgbClr val="FF0000"/>
                </a:solidFill>
                <a:latin typeface="華康儷中黑" panose="020B0509000000000000" pitchFamily="49" charset="-120"/>
                <a:ea typeface="華康儷中黑" panose="020B0509000000000000" pitchFamily="49" charset="-120"/>
              </a:rPr>
              <a:t>具相</a:t>
            </a:r>
            <a:r>
              <a:rPr lang="zh-CN" altLang="en-US" sz="2600" b="1" dirty="0">
                <a:solidFill>
                  <a:srgbClr val="FF0000"/>
                </a:solidFill>
                <a:latin typeface="華康儷中黑" panose="020B0509000000000000" pitchFamily="49" charset="-120"/>
                <a:ea typeface="華康儷中黑" panose="020B0509000000000000" pitchFamily="49" charset="-120"/>
              </a:rPr>
              <a:t>同專長</a:t>
            </a:r>
            <a:r>
              <a:rPr lang="zh-TW" altLang="en-US" sz="2600" b="1" dirty="0">
                <a:solidFill>
                  <a:srgbClr val="FF0000"/>
                </a:solidFill>
                <a:latin typeface="華康儷中黑" panose="020B0509000000000000" pitchFamily="49" charset="-120"/>
                <a:ea typeface="華康儷中黑" panose="020B0509000000000000" pitchFamily="49" charset="-120"/>
              </a:rPr>
              <a:t>的</a:t>
            </a:r>
            <a:r>
              <a:rPr lang="zh-CN" altLang="en-US" sz="2600" b="1" dirty="0">
                <a:solidFill>
                  <a:srgbClr val="FF0000"/>
                </a:solidFill>
                <a:latin typeface="華康儷中黑" panose="020B0509000000000000" pitchFamily="49" charset="-120"/>
                <a:ea typeface="華康儷中黑" panose="020B0509000000000000" pitchFamily="49" charset="-120"/>
              </a:rPr>
              <a:t>診所</a:t>
            </a:r>
            <a:endParaRPr lang="en-US" altLang="zh-CN" sz="2600" b="1" dirty="0">
              <a:solidFill>
                <a:srgbClr val="FF0000"/>
              </a:solidFill>
              <a:latin typeface="華康儷中黑" panose="020B0509000000000000" pitchFamily="49" charset="-120"/>
              <a:ea typeface="華康儷中黑" panose="020B0509000000000000" pitchFamily="49" charset="-120"/>
            </a:endParaRPr>
          </a:p>
          <a:p>
            <a:pPr marL="0" indent="0">
              <a:spcBef>
                <a:spcPts val="0"/>
              </a:spcBef>
              <a:buNone/>
            </a:pPr>
            <a:endParaRPr lang="en-US" altLang="zh-CN" sz="2800" dirty="0">
              <a:latin typeface="華康儷中黑" panose="020B0509000000000000" pitchFamily="49" charset="-120"/>
              <a:ea typeface="華康儷中黑" panose="020B0509000000000000" pitchFamily="49" charset="-120"/>
            </a:endParaRPr>
          </a:p>
        </p:txBody>
      </p:sp>
      <p:pic>
        <p:nvPicPr>
          <p:cNvPr id="5" name="Picture 4"/>
          <p:cNvPicPr>
            <a:picLocks noChangeAspect="1"/>
          </p:cNvPicPr>
          <p:nvPr/>
        </p:nvPicPr>
        <p:blipFill>
          <a:blip r:embed="rId3" cstate="email">
            <a:alphaModFix amt="56000"/>
            <a:extLst>
              <a:ext uri="{28A0092B-C50C-407E-A947-70E740481C1C}">
                <a14:useLocalDpi xmlns="" xmlns:a14="http://schemas.microsoft.com/office/drawing/2010/main"/>
              </a:ext>
            </a:extLst>
          </a:blip>
          <a:stretch>
            <a:fillRect/>
          </a:stretch>
        </p:blipFill>
        <p:spPr>
          <a:xfrm>
            <a:off x="5867401" y="1926867"/>
            <a:ext cx="3523976" cy="4956534"/>
          </a:xfrm>
          <a:prstGeom prst="rect">
            <a:avLst/>
          </a:prstGeom>
        </p:spPr>
      </p:pic>
      <p:sp>
        <p:nvSpPr>
          <p:cNvPr id="7" name="Title 2"/>
          <p:cNvSpPr>
            <a:spLocks noGrp="1"/>
          </p:cNvSpPr>
          <p:nvPr>
            <p:ph type="title"/>
          </p:nvPr>
        </p:nvSpPr>
        <p:spPr>
          <a:xfrm>
            <a:off x="152401" y="381001"/>
            <a:ext cx="8839200" cy="838200"/>
          </a:xfrm>
        </p:spPr>
        <p:txBody>
          <a:bodyPr>
            <a:normAutofit fontScale="90000"/>
          </a:bodyPr>
          <a:lstStyle/>
          <a:p>
            <a:r>
              <a:rPr lang="zh-CN" altLang="en-US" sz="4700" dirty="0">
                <a:solidFill>
                  <a:srgbClr val="39639D"/>
                </a:solidFill>
                <a:latin typeface="+mn-lt"/>
                <a:ea typeface="華康儷中黑" pitchFamily="49" charset="-120"/>
                <a:cs typeface="Trebuchet MS"/>
              </a:rPr>
              <a:t>美安香港</a:t>
            </a:r>
            <a:r>
              <a:rPr lang="zh-CN" altLang="en-US" sz="4700" dirty="0">
                <a:solidFill>
                  <a:srgbClr val="C00000"/>
                </a:solidFill>
                <a:latin typeface="+mn-lt"/>
                <a:ea typeface="華康儷中黑" pitchFamily="49" charset="-120"/>
              </a:rPr>
              <a:t>與</a:t>
            </a:r>
            <a:r>
              <a:rPr lang="zh-TW" altLang="en-US" sz="4700" dirty="0">
                <a:solidFill>
                  <a:srgbClr val="C00000"/>
                </a:solidFill>
                <a:latin typeface="+mn-lt"/>
                <a:ea typeface="華康儷中黑" pitchFamily="49" charset="-120"/>
              </a:rPr>
              <a:t>眾</a:t>
            </a:r>
            <a:r>
              <a:rPr lang="zh-CN" altLang="en-US" sz="4700" dirty="0">
                <a:solidFill>
                  <a:srgbClr val="C00000"/>
                </a:solidFill>
                <a:latin typeface="+mn-lt"/>
                <a:ea typeface="華康儷中黑" pitchFamily="49" charset="-120"/>
              </a:rPr>
              <a:t>不同 </a:t>
            </a:r>
            <a:r>
              <a:rPr lang="zh-CN" altLang="en-US" sz="4700" dirty="0">
                <a:solidFill>
                  <a:srgbClr val="39639D"/>
                </a:solidFill>
                <a:latin typeface="+mn-lt"/>
                <a:ea typeface="華康儷中黑" pitchFamily="49" charset="-120"/>
                <a:cs typeface="Trebuchet MS"/>
              </a:rPr>
              <a:t> </a:t>
            </a:r>
            <a:r>
              <a:rPr lang="en-US" altLang="zh-CN" dirty="0" smtClean="0">
                <a:solidFill>
                  <a:srgbClr val="39639D"/>
                </a:solidFill>
                <a:latin typeface="+mn-lt"/>
                <a:ea typeface="華康儷中黑" pitchFamily="49" charset="-120"/>
                <a:cs typeface="Trebuchet MS"/>
              </a:rPr>
              <a:t/>
            </a:r>
            <a:br>
              <a:rPr lang="en-US" altLang="zh-CN" dirty="0" smtClean="0">
                <a:solidFill>
                  <a:srgbClr val="39639D"/>
                </a:solidFill>
                <a:latin typeface="+mn-lt"/>
                <a:ea typeface="華康儷中黑" pitchFamily="49" charset="-120"/>
                <a:cs typeface="Trebuchet MS"/>
              </a:rPr>
            </a:br>
            <a:r>
              <a:rPr lang="en-US" sz="3700" dirty="0">
                <a:solidFill>
                  <a:srgbClr val="39639D"/>
                </a:solidFill>
                <a:latin typeface="+mn-lt"/>
                <a:ea typeface="華康儷中黑" pitchFamily="49" charset="-120"/>
                <a:cs typeface="Trebuchet MS"/>
              </a:rPr>
              <a:t>Market Hong Kong </a:t>
            </a:r>
            <a:r>
              <a:rPr lang="en-US" sz="3700" dirty="0">
                <a:solidFill>
                  <a:srgbClr val="C00000"/>
                </a:solidFill>
                <a:latin typeface="+mn-lt"/>
                <a:ea typeface="華康儷中黑" pitchFamily="49" charset="-120"/>
              </a:rPr>
              <a:t>Difference</a:t>
            </a:r>
          </a:p>
        </p:txBody>
      </p:sp>
      <p:sp>
        <p:nvSpPr>
          <p:cNvPr id="6" name="Content Placeholder 1"/>
          <p:cNvSpPr txBox="1">
            <a:spLocks/>
          </p:cNvSpPr>
          <p:nvPr/>
        </p:nvSpPr>
        <p:spPr>
          <a:xfrm>
            <a:off x="228600" y="4114800"/>
            <a:ext cx="8153400" cy="47244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200" dirty="0">
                <a:solidFill>
                  <a:prstClr val="black"/>
                </a:solidFill>
                <a:ea typeface="華康儷中黑" pitchFamily="49" charset="-120"/>
              </a:rPr>
              <a:t>Isotonic-capable nutrition</a:t>
            </a:r>
          </a:p>
          <a:p>
            <a:pPr>
              <a:spcBef>
                <a:spcPts val="0"/>
              </a:spcBef>
            </a:pPr>
            <a:r>
              <a:rPr lang="en-US" sz="2200" dirty="0">
                <a:solidFill>
                  <a:prstClr val="black"/>
                </a:solidFill>
                <a:ea typeface="華康儷中黑" pitchFamily="49" charset="-120"/>
              </a:rPr>
              <a:t>High-quality tablets &amp; gel caps that have exceptional absorption rates</a:t>
            </a:r>
          </a:p>
          <a:p>
            <a:pPr>
              <a:spcBef>
                <a:spcPts val="0"/>
              </a:spcBef>
            </a:pPr>
            <a:r>
              <a:rPr lang="en-US" sz="2200" dirty="0">
                <a:solidFill>
                  <a:prstClr val="black"/>
                </a:solidFill>
                <a:ea typeface="華康儷中黑" pitchFamily="49" charset="-120"/>
              </a:rPr>
              <a:t>Comprehensive solutions</a:t>
            </a:r>
          </a:p>
          <a:p>
            <a:pPr>
              <a:spcBef>
                <a:spcPts val="0"/>
              </a:spcBef>
            </a:pPr>
            <a:r>
              <a:rPr lang="en-US" sz="2200" dirty="0">
                <a:solidFill>
                  <a:prstClr val="black"/>
                </a:solidFill>
                <a:ea typeface="華康儷中黑" pitchFamily="49" charset="-120"/>
              </a:rPr>
              <a:t>Measurable patient results</a:t>
            </a:r>
          </a:p>
          <a:p>
            <a:pPr>
              <a:spcBef>
                <a:spcPts val="0"/>
              </a:spcBef>
            </a:pPr>
            <a:r>
              <a:rPr lang="en-US" sz="2200" dirty="0">
                <a:solidFill>
                  <a:prstClr val="black"/>
                </a:solidFill>
                <a:ea typeface="華康儷中黑" pitchFamily="49" charset="-120"/>
              </a:rPr>
              <a:t>Science-based solutions</a:t>
            </a:r>
          </a:p>
          <a:p>
            <a:pPr marL="109622" indent="0" algn="ctr">
              <a:spcBef>
                <a:spcPts val="0"/>
              </a:spcBef>
              <a:buFont typeface="Arial" pitchFamily="34" charset="0"/>
              <a:buNone/>
            </a:pPr>
            <a:r>
              <a:rPr lang="en-US" sz="2200" b="1" dirty="0">
                <a:solidFill>
                  <a:srgbClr val="FF0000"/>
                </a:solidFill>
                <a:ea typeface="華康儷中黑" pitchFamily="49" charset="-120"/>
              </a:rPr>
              <a:t>Setting you apart from other practices of the same specialty</a:t>
            </a:r>
          </a:p>
        </p:txBody>
      </p:sp>
    </p:spTree>
    <p:extLst>
      <p:ext uri="{BB962C8B-B14F-4D97-AF65-F5344CB8AC3E}">
        <p14:creationId xmlns="" xmlns:p14="http://schemas.microsoft.com/office/powerpoint/2010/main" val="13952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otinix_tippedCapWithSpill.pn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6553200" y="3657619"/>
            <a:ext cx="3629842" cy="2718313"/>
          </a:xfrm>
          <a:prstGeom prst="rect">
            <a:avLst/>
          </a:prstGeom>
        </p:spPr>
      </p:pic>
      <p:sp>
        <p:nvSpPr>
          <p:cNvPr id="3" name="Title 2"/>
          <p:cNvSpPr>
            <a:spLocks noGrp="1"/>
          </p:cNvSpPr>
          <p:nvPr>
            <p:ph type="title"/>
          </p:nvPr>
        </p:nvSpPr>
        <p:spPr>
          <a:xfrm>
            <a:off x="381001" y="533400"/>
            <a:ext cx="8382000" cy="838200"/>
          </a:xfrm>
        </p:spPr>
        <p:txBody>
          <a:bodyPr>
            <a:normAutofit fontScale="90000"/>
          </a:bodyPr>
          <a:lstStyle/>
          <a:p>
            <a:r>
              <a:rPr lang="zh-CN" altLang="en-US" sz="4700" dirty="0">
                <a:solidFill>
                  <a:srgbClr val="39639D"/>
                </a:solidFill>
                <a:ea typeface="華康儷中黑" pitchFamily="49" charset="-120"/>
                <a:cs typeface="Futura Book"/>
              </a:rPr>
              <a:t>等滲壓營養</a:t>
            </a:r>
            <a:r>
              <a:rPr lang="en-US" altLang="zh-CN" dirty="0" smtClean="0">
                <a:solidFill>
                  <a:srgbClr val="39639D"/>
                </a:solidFill>
                <a:ea typeface="華康儷中黑" pitchFamily="49" charset="-120"/>
                <a:cs typeface="Futura Book"/>
              </a:rPr>
              <a:t/>
            </a:r>
            <a:br>
              <a:rPr lang="en-US" altLang="zh-CN" dirty="0" smtClean="0">
                <a:solidFill>
                  <a:srgbClr val="39639D"/>
                </a:solidFill>
                <a:ea typeface="華康儷中黑" pitchFamily="49" charset="-120"/>
                <a:cs typeface="Futura Book"/>
              </a:rPr>
            </a:br>
            <a:r>
              <a:rPr lang="en-US" sz="4000" dirty="0">
                <a:solidFill>
                  <a:srgbClr val="39639D"/>
                </a:solidFill>
                <a:ea typeface="華康儷中黑" pitchFamily="49" charset="-120"/>
                <a:cs typeface="Futura Book"/>
              </a:rPr>
              <a:t>Isotonic-Capable Nutrition</a:t>
            </a:r>
            <a:r>
              <a:rPr lang="en-US" sz="4000" dirty="0">
                <a:ea typeface="華康儷中黑" pitchFamily="49" charset="-120"/>
              </a:rPr>
              <a:t/>
            </a:r>
            <a:br>
              <a:rPr lang="en-US" sz="4000" dirty="0">
                <a:ea typeface="華康儷中黑" pitchFamily="49" charset="-120"/>
              </a:rPr>
            </a:br>
            <a:endParaRPr lang="en-US" sz="4000" dirty="0">
              <a:solidFill>
                <a:srgbClr val="39639D"/>
              </a:solidFill>
              <a:ea typeface="華康儷中黑" pitchFamily="49" charset="-120"/>
              <a:cs typeface="Futura Book"/>
            </a:endParaRPr>
          </a:p>
        </p:txBody>
      </p:sp>
      <p:sp>
        <p:nvSpPr>
          <p:cNvPr id="2" name="Content Placeholder 1"/>
          <p:cNvSpPr>
            <a:spLocks noGrp="1"/>
          </p:cNvSpPr>
          <p:nvPr>
            <p:ph idx="1"/>
          </p:nvPr>
        </p:nvSpPr>
        <p:spPr>
          <a:xfrm>
            <a:off x="152401" y="1371600"/>
            <a:ext cx="6324600" cy="5715000"/>
          </a:xfrm>
        </p:spPr>
        <p:txBody>
          <a:bodyPr>
            <a:normAutofit/>
          </a:bodyPr>
          <a:lstStyle/>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卓越營養輸送</a:t>
            </a:r>
            <a:r>
              <a:rPr lang="zh-TW" altLang="en-US" sz="2200" dirty="0">
                <a:latin typeface="Calibri" panose="020F0502020204030204" pitchFamily="34" charset="0"/>
                <a:ea typeface="華康儷中黑" panose="020B0509000000000000" pitchFamily="49" charset="-120"/>
              </a:rPr>
              <a:t>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優異品質</a:t>
            </a:r>
            <a:r>
              <a:rPr lang="zh-TW" altLang="en-US" sz="2200" dirty="0">
                <a:latin typeface="Calibri" panose="020F0502020204030204" pitchFamily="34" charset="0"/>
                <a:ea typeface="華康儷中黑" panose="020B0509000000000000" pitchFamily="49" charset="-120"/>
              </a:rPr>
              <a:t>監控</a:t>
            </a:r>
            <a:r>
              <a:rPr lang="zh-CN" altLang="en-US" sz="2200" dirty="0">
                <a:latin typeface="Calibri" panose="020F0502020204030204" pitchFamily="34" charset="0"/>
                <a:ea typeface="華康儷中黑" panose="020B0509000000000000" pitchFamily="49" charset="-120"/>
              </a:rPr>
              <a:t>措施</a:t>
            </a:r>
            <a:r>
              <a:rPr lang="zh-TW" altLang="en-US" sz="2200" dirty="0">
                <a:latin typeface="Calibri" panose="020F0502020204030204" pitchFamily="34" charset="0"/>
                <a:ea typeface="華康儷中黑" panose="020B0509000000000000" pitchFamily="49" charset="-120"/>
              </a:rPr>
              <a:t>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TW" altLang="en-US" sz="2200" dirty="0">
                <a:latin typeface="Calibri" panose="020F0502020204030204" pitchFamily="34" charset="0"/>
                <a:ea typeface="華康儷中黑" panose="020B0509000000000000" pitchFamily="49" charset="-120"/>
              </a:rPr>
              <a:t>優質</a:t>
            </a:r>
            <a:r>
              <a:rPr lang="zh-CN" altLang="en-US" sz="2200" dirty="0">
                <a:latin typeface="Calibri" panose="020F0502020204030204" pitchFamily="34" charset="0"/>
                <a:ea typeface="華康儷中黑" panose="020B0509000000000000" pitchFamily="49" charset="-120"/>
              </a:rPr>
              <a:t>產品成</a:t>
            </a:r>
            <a:r>
              <a:rPr lang="zh-TW" altLang="en-US" sz="2200" dirty="0">
                <a:latin typeface="Calibri" panose="020F0502020204030204" pitchFamily="34" charset="0"/>
                <a:ea typeface="華康儷中黑" panose="020B0509000000000000" pitchFamily="49" charset="-120"/>
              </a:rPr>
              <a:t>份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綜合增效配方</a:t>
            </a:r>
            <a:endParaRPr lang="en-US" sz="2200" dirty="0">
              <a:latin typeface="Calibri" panose="020F0502020204030204" pitchFamily="34" charset="0"/>
              <a:ea typeface="華康儷中黑" panose="020B0509000000000000" pitchFamily="49" charset="-120"/>
            </a:endParaRPr>
          </a:p>
          <a:p>
            <a:pPr marL="109622" indent="0">
              <a:lnSpc>
                <a:spcPct val="120000"/>
              </a:lnSpc>
              <a:spcBef>
                <a:spcPts val="0"/>
              </a:spcBef>
              <a:buNone/>
            </a:pPr>
            <a:r>
              <a:rPr lang="zh-CN" altLang="en-US" sz="2200" dirty="0">
                <a:solidFill>
                  <a:srgbClr val="39639D"/>
                </a:solidFill>
                <a:latin typeface="Calibri" panose="020F0502020204030204" pitchFamily="34" charset="0"/>
                <a:ea typeface="華康儷中黑" panose="020B0509000000000000" pitchFamily="49" charset="-120"/>
              </a:rPr>
              <a:t>對健康專業人士的價值：</a:t>
            </a:r>
            <a:endParaRPr lang="en-US" altLang="zh-CN" sz="2200" dirty="0">
              <a:solidFill>
                <a:srgbClr val="39639D"/>
              </a:solidFill>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更好的吸收效果</a:t>
            </a:r>
            <a:r>
              <a:rPr lang="zh-TW" altLang="en-US" sz="2200" dirty="0">
                <a:latin typeface="Calibri" panose="020F0502020204030204" pitchFamily="34" charset="0"/>
                <a:ea typeface="華康儷中黑" panose="020B0509000000000000" pitchFamily="49" charset="-120"/>
              </a:rPr>
              <a:t>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更高的</a:t>
            </a:r>
            <a:r>
              <a:rPr lang="zh-TW" altLang="en-US" sz="2200" dirty="0">
                <a:latin typeface="Calibri" panose="020F0502020204030204" pitchFamily="34" charset="0"/>
                <a:ea typeface="華康儷中黑" panose="020B0509000000000000" pitchFamily="49" charset="-120"/>
              </a:rPr>
              <a:t>病人</a:t>
            </a:r>
            <a:r>
              <a:rPr lang="zh-CN" altLang="en-US" sz="2200" dirty="0">
                <a:latin typeface="Calibri" panose="020F0502020204030204" pitchFamily="34" charset="0"/>
                <a:ea typeface="華康儷中黑" panose="020B0509000000000000" pitchFamily="49" charset="-120"/>
              </a:rPr>
              <a:t>遵從度</a:t>
            </a:r>
            <a:endParaRPr lang="en-US" altLang="zh-CN"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更好的效果</a:t>
            </a:r>
            <a:endParaRPr lang="en-US" sz="2200" dirty="0">
              <a:latin typeface="Calibri" panose="020F0502020204030204" pitchFamily="34" charset="0"/>
              <a:ea typeface="華康儷中黑" panose="020B0509000000000000" pitchFamily="49" charset="-120"/>
            </a:endParaRPr>
          </a:p>
          <a:p>
            <a:pPr marL="109622" indent="0">
              <a:lnSpc>
                <a:spcPct val="120000"/>
              </a:lnSpc>
              <a:spcBef>
                <a:spcPts val="0"/>
              </a:spcBef>
              <a:buNone/>
            </a:pPr>
            <a:r>
              <a:rPr lang="zh-CN" altLang="en-US" sz="2200" dirty="0">
                <a:solidFill>
                  <a:srgbClr val="39639D"/>
                </a:solidFill>
                <a:latin typeface="Calibri" panose="020F0502020204030204" pitchFamily="34" charset="0"/>
                <a:ea typeface="華康儷中黑" panose="020B0509000000000000" pitchFamily="49" charset="-120"/>
              </a:rPr>
              <a:t>對病人的價值：</a:t>
            </a:r>
            <a:r>
              <a:rPr lang="zh-TW" altLang="en-US" sz="2200" dirty="0">
                <a:solidFill>
                  <a:srgbClr val="39639D"/>
                </a:solidFill>
                <a:latin typeface="Calibri" panose="020F0502020204030204" pitchFamily="34" charset="0"/>
                <a:ea typeface="華康儷中黑" panose="020B0509000000000000" pitchFamily="49" charset="-120"/>
              </a:rPr>
              <a:t> </a:t>
            </a:r>
            <a:endParaRPr lang="en-US" altLang="zh-TW" sz="2200" dirty="0">
              <a:solidFill>
                <a:srgbClr val="39639D"/>
              </a:solidFill>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易</a:t>
            </a:r>
            <a:r>
              <a:rPr lang="zh-TW" altLang="en-US" sz="2200" dirty="0">
                <a:latin typeface="Calibri" panose="020F0502020204030204" pitchFamily="34" charset="0"/>
                <a:ea typeface="華康儷中黑" panose="020B0509000000000000" pitchFamily="49" charset="-120"/>
              </a:rPr>
              <a:t>於使</a:t>
            </a:r>
            <a:r>
              <a:rPr lang="zh-CN" altLang="en-US" sz="2200" dirty="0">
                <a:latin typeface="Calibri" panose="020F0502020204030204" pitchFamily="34" charset="0"/>
                <a:ea typeface="華康儷中黑" panose="020B0509000000000000" pitchFamily="49" charset="-120"/>
              </a:rPr>
              <a:t>食</a:t>
            </a:r>
            <a:r>
              <a:rPr lang="zh-TW" altLang="en-US" sz="2200" dirty="0">
                <a:latin typeface="Calibri" panose="020F0502020204030204" pitchFamily="34" charset="0"/>
                <a:ea typeface="華康儷中黑" panose="020B0509000000000000" pitchFamily="49" charset="-120"/>
              </a:rPr>
              <a:t>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TW" altLang="en-US" sz="2200" dirty="0">
                <a:latin typeface="Calibri" panose="020F0502020204030204" pitchFamily="34" charset="0"/>
                <a:ea typeface="華康儷中黑" panose="020B0509000000000000" pitchFamily="49" charset="-120"/>
              </a:rPr>
              <a:t>美</a:t>
            </a:r>
            <a:r>
              <a:rPr lang="zh-CN" altLang="en-US" sz="2200" dirty="0">
                <a:latin typeface="Calibri" panose="020F0502020204030204" pitchFamily="34" charset="0"/>
                <a:ea typeface="華康儷中黑" panose="020B0509000000000000" pitchFamily="49" charset="-120"/>
              </a:rPr>
              <a:t>味</a:t>
            </a:r>
            <a:r>
              <a:rPr lang="zh-TW" altLang="en-US" sz="2200" dirty="0">
                <a:latin typeface="Calibri" panose="020F0502020204030204" pitchFamily="34" charset="0"/>
                <a:ea typeface="華康儷中黑" panose="020B0509000000000000" pitchFamily="49" charset="-120"/>
              </a:rPr>
              <a:t>可口 </a:t>
            </a:r>
            <a:endParaRPr lang="en-US" altLang="zh-TW" sz="2200" dirty="0">
              <a:latin typeface="Calibri" panose="020F0502020204030204" pitchFamily="34" charset="0"/>
              <a:ea typeface="華康儷中黑" panose="020B0509000000000000" pitchFamily="49" charset="-120"/>
            </a:endParaRPr>
          </a:p>
          <a:p>
            <a:pPr marL="566377" lvl="1" indent="-456751">
              <a:lnSpc>
                <a:spcPct val="120000"/>
              </a:lnSpc>
              <a:spcBef>
                <a:spcPts val="0"/>
              </a:spcBef>
            </a:pPr>
            <a:r>
              <a:rPr lang="zh-CN" altLang="en-US" sz="2200" dirty="0">
                <a:latin typeface="Calibri" panose="020F0502020204030204" pitchFamily="34" charset="0"/>
                <a:ea typeface="華康儷中黑" panose="020B0509000000000000" pitchFamily="49" charset="-120"/>
              </a:rPr>
              <a:t>可以感覺到的效果</a:t>
            </a:r>
            <a:endParaRPr lang="en-US" sz="2200" dirty="0">
              <a:latin typeface="Calibri" panose="020F0502020204030204" pitchFamily="34" charset="0"/>
              <a:ea typeface="華康儷中黑" panose="020B0509000000000000" pitchFamily="49" charset="-120"/>
            </a:endParaRPr>
          </a:p>
        </p:txBody>
      </p:sp>
      <p:sp>
        <p:nvSpPr>
          <p:cNvPr id="5" name="Content Placeholder 1"/>
          <p:cNvSpPr txBox="1">
            <a:spLocks/>
          </p:cNvSpPr>
          <p:nvPr/>
        </p:nvSpPr>
        <p:spPr>
          <a:xfrm>
            <a:off x="3886200" y="1343025"/>
            <a:ext cx="5105400" cy="5410200"/>
          </a:xfrm>
          <a:prstGeom prst="rect">
            <a:avLst/>
          </a:prstGeom>
        </p:spPr>
        <p:txBody>
          <a:bodyPr vert="horz" lIns="91350" tIns="45675" rIns="91350" bIns="45675"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6377" lvl="1" indent="-456751">
              <a:spcBef>
                <a:spcPts val="0"/>
              </a:spcBef>
            </a:pPr>
            <a:r>
              <a:rPr lang="en-US" sz="2300" dirty="0">
                <a:solidFill>
                  <a:prstClr val="black"/>
                </a:solidFill>
              </a:rPr>
              <a:t>Superior nutrient delivery </a:t>
            </a:r>
          </a:p>
          <a:p>
            <a:pPr marL="566377" lvl="1" indent="-456751">
              <a:spcBef>
                <a:spcPts val="0"/>
              </a:spcBef>
            </a:pPr>
            <a:r>
              <a:rPr lang="en-US" sz="2300" dirty="0">
                <a:solidFill>
                  <a:prstClr val="black"/>
                </a:solidFill>
              </a:rPr>
              <a:t>Exceptional quality control measures </a:t>
            </a:r>
          </a:p>
          <a:p>
            <a:pPr marL="566377" lvl="1" indent="-456751">
              <a:spcBef>
                <a:spcPts val="0"/>
              </a:spcBef>
            </a:pPr>
            <a:r>
              <a:rPr lang="en-US" sz="2300" dirty="0">
                <a:solidFill>
                  <a:prstClr val="black"/>
                </a:solidFill>
              </a:rPr>
              <a:t>Quality sourcing of ingredients</a:t>
            </a:r>
          </a:p>
          <a:p>
            <a:pPr marL="566377" lvl="1" indent="-456751">
              <a:spcBef>
                <a:spcPts val="0"/>
              </a:spcBef>
            </a:pPr>
            <a:r>
              <a:rPr lang="en-US" sz="2300" dirty="0">
                <a:solidFill>
                  <a:prstClr val="black"/>
                </a:solidFill>
              </a:rPr>
              <a:t>Comprehensive and synergistic formulations</a:t>
            </a:r>
          </a:p>
          <a:p>
            <a:pPr marL="109622" indent="0">
              <a:spcBef>
                <a:spcPts val="0"/>
              </a:spcBef>
              <a:buFont typeface="Arial" pitchFamily="34" charset="0"/>
              <a:buNone/>
            </a:pPr>
            <a:r>
              <a:rPr lang="en-US" sz="2300" b="1" dirty="0">
                <a:solidFill>
                  <a:srgbClr val="39639D"/>
                </a:solidFill>
              </a:rPr>
              <a:t>Health Professional Value:</a:t>
            </a:r>
            <a:endParaRPr lang="en-US" sz="2300" dirty="0">
              <a:solidFill>
                <a:srgbClr val="39639D"/>
              </a:solidFill>
              <a:ea typeface="LiHei Pro" pitchFamily="2" charset="-120"/>
            </a:endParaRPr>
          </a:p>
          <a:p>
            <a:pPr marL="566377" lvl="1" indent="-456751">
              <a:spcBef>
                <a:spcPts val="0"/>
              </a:spcBef>
            </a:pPr>
            <a:r>
              <a:rPr lang="en-US" sz="2300" dirty="0">
                <a:solidFill>
                  <a:prstClr val="black"/>
                </a:solidFill>
              </a:rPr>
              <a:t>Better delivery</a:t>
            </a:r>
          </a:p>
          <a:p>
            <a:pPr marL="566377" lvl="1" indent="-456751">
              <a:spcBef>
                <a:spcPts val="0"/>
              </a:spcBef>
            </a:pPr>
            <a:r>
              <a:rPr lang="en-US" sz="2300" dirty="0">
                <a:solidFill>
                  <a:prstClr val="black"/>
                </a:solidFill>
              </a:rPr>
              <a:t>Better compliance</a:t>
            </a:r>
          </a:p>
          <a:p>
            <a:pPr marL="566377" lvl="1" indent="-456751">
              <a:spcBef>
                <a:spcPts val="0"/>
              </a:spcBef>
            </a:pPr>
            <a:r>
              <a:rPr lang="en-US" sz="2300" dirty="0">
                <a:solidFill>
                  <a:prstClr val="black"/>
                </a:solidFill>
              </a:rPr>
              <a:t>Better results</a:t>
            </a:r>
          </a:p>
          <a:p>
            <a:pPr marL="109622" indent="0">
              <a:spcBef>
                <a:spcPts val="0"/>
              </a:spcBef>
              <a:buFont typeface="Arial" pitchFamily="34" charset="0"/>
              <a:buNone/>
            </a:pPr>
            <a:r>
              <a:rPr lang="en-US" sz="2300" b="1" dirty="0">
                <a:solidFill>
                  <a:srgbClr val="39639D"/>
                </a:solidFill>
              </a:rPr>
              <a:t>Patient Value</a:t>
            </a:r>
            <a:r>
              <a:rPr lang="en-US" sz="2300" dirty="0">
                <a:solidFill>
                  <a:srgbClr val="39639D"/>
                </a:solidFill>
              </a:rPr>
              <a:t>:</a:t>
            </a:r>
          </a:p>
          <a:p>
            <a:pPr marL="566377" lvl="1" indent="-456751">
              <a:spcBef>
                <a:spcPts val="0"/>
              </a:spcBef>
            </a:pPr>
            <a:r>
              <a:rPr lang="en-US" sz="2300" dirty="0">
                <a:solidFill>
                  <a:prstClr val="black"/>
                </a:solidFill>
              </a:rPr>
              <a:t>Easy to take</a:t>
            </a:r>
          </a:p>
          <a:p>
            <a:pPr marL="566377" lvl="1" indent="-456751">
              <a:spcBef>
                <a:spcPts val="0"/>
              </a:spcBef>
            </a:pPr>
            <a:r>
              <a:rPr lang="en-US" sz="2300" dirty="0">
                <a:solidFill>
                  <a:prstClr val="black"/>
                </a:solidFill>
              </a:rPr>
              <a:t>Great taste </a:t>
            </a:r>
          </a:p>
          <a:p>
            <a:pPr marL="566377" lvl="1" indent="-456751">
              <a:spcBef>
                <a:spcPts val="0"/>
              </a:spcBef>
            </a:pPr>
            <a:r>
              <a:rPr lang="en-US" sz="2300" dirty="0">
                <a:solidFill>
                  <a:prstClr val="black"/>
                </a:solidFill>
              </a:rPr>
              <a:t>Results they can feel</a:t>
            </a:r>
          </a:p>
        </p:txBody>
      </p:sp>
    </p:spTree>
    <p:extLst>
      <p:ext uri="{BB962C8B-B14F-4D97-AF65-F5344CB8AC3E}">
        <p14:creationId xmlns="" xmlns:p14="http://schemas.microsoft.com/office/powerpoint/2010/main" val="1471862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zh-CN" altLang="en-US" sz="4700" dirty="0">
                <a:solidFill>
                  <a:srgbClr val="39639D"/>
                </a:solidFill>
                <a:latin typeface="+mj-lt"/>
                <a:ea typeface="華康儷中黑" pitchFamily="49" charset="-120"/>
              </a:rPr>
              <a:t>可支援你病人的產品</a:t>
            </a:r>
            <a:r>
              <a:rPr lang="en-US" altLang="zh-CN" dirty="0" smtClean="0">
                <a:solidFill>
                  <a:srgbClr val="39639D"/>
                </a:solidFill>
                <a:latin typeface="+mj-lt"/>
                <a:ea typeface="華康儷中黑" pitchFamily="49" charset="-120"/>
              </a:rPr>
              <a:t/>
            </a:r>
            <a:br>
              <a:rPr lang="en-US" altLang="zh-CN" dirty="0" smtClean="0">
                <a:solidFill>
                  <a:srgbClr val="39639D"/>
                </a:solidFill>
                <a:latin typeface="+mj-lt"/>
                <a:ea typeface="華康儷中黑" pitchFamily="49" charset="-120"/>
              </a:rPr>
            </a:br>
            <a:r>
              <a:rPr lang="en-US" sz="3700" dirty="0">
                <a:solidFill>
                  <a:srgbClr val="39639D"/>
                </a:solidFill>
                <a:latin typeface="+mj-lt"/>
                <a:ea typeface="華康儷中黑" pitchFamily="49" charset="-120"/>
              </a:rPr>
              <a:t>Products To Support Your Patients</a:t>
            </a:r>
          </a:p>
        </p:txBody>
      </p:sp>
      <p:pic>
        <p:nvPicPr>
          <p:cNvPr id="3" name="Picture 2" descr="isotonix.pn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28600" y="914400"/>
            <a:ext cx="9144000" cy="6103620"/>
          </a:xfrm>
          <a:prstGeom prst="rect">
            <a:avLst/>
          </a:prstGeom>
        </p:spPr>
      </p:pic>
    </p:spTree>
    <p:extLst>
      <p:ext uri="{BB962C8B-B14F-4D97-AF65-F5344CB8AC3E}">
        <p14:creationId xmlns="" xmlns:p14="http://schemas.microsoft.com/office/powerpoint/2010/main" val="1991875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0" y="1600200"/>
            <a:ext cx="4495800" cy="2743200"/>
          </a:xfrm>
        </p:spPr>
        <p:txBody>
          <a:bodyPr>
            <a:normAutofit/>
          </a:bodyPr>
          <a:lstStyle/>
          <a:p>
            <a:pPr marL="0" indent="0">
              <a:spcBef>
                <a:spcPts val="0"/>
              </a:spcBef>
              <a:buNone/>
            </a:pPr>
            <a:r>
              <a:rPr lang="zh-CN" altLang="en-US" sz="1800" dirty="0">
                <a:ea typeface="華康儷中黑" pitchFamily="49" charset="-120"/>
              </a:rPr>
              <a:t>健康專業人士解決</a:t>
            </a:r>
            <a:r>
              <a:rPr lang="zh-TW" altLang="en-US" sz="1800" dirty="0">
                <a:ea typeface="華康儷中黑" pitchFamily="49" charset="-120"/>
              </a:rPr>
              <a:t>主要</a:t>
            </a:r>
            <a:r>
              <a:rPr lang="zh-CN" altLang="en-US" sz="1800" dirty="0">
                <a:ea typeface="華康儷中黑" pitchFamily="49" charset="-120"/>
              </a:rPr>
              <a:t>醫療或</a:t>
            </a:r>
            <a:r>
              <a:rPr lang="en-US" altLang="zh-CN" sz="1800" dirty="0">
                <a:ea typeface="華康儷中黑" pitchFamily="49" charset="-120"/>
              </a:rPr>
              <a:t>｢</a:t>
            </a:r>
            <a:r>
              <a:rPr lang="zh-TW" altLang="en-US" sz="1800" dirty="0">
                <a:ea typeface="華康儷中黑" pitchFamily="49" charset="-120"/>
              </a:rPr>
              <a:t>主要</a:t>
            </a:r>
            <a:r>
              <a:rPr lang="zh-CN" altLang="en-US" sz="1800" dirty="0">
                <a:ea typeface="華康儷中黑" pitchFamily="49" charset="-120"/>
              </a:rPr>
              <a:t>健康護</a:t>
            </a:r>
            <a:r>
              <a:rPr lang="zh-TW" altLang="en-US" sz="1800" dirty="0">
                <a:ea typeface="華康儷中黑" pitchFamily="49" charset="-120"/>
              </a:rPr>
              <a:t>理</a:t>
            </a:r>
            <a:r>
              <a:rPr lang="en-US" altLang="zh-CN" sz="1800" dirty="0">
                <a:ea typeface="華康儷中黑" pitchFamily="49" charset="-120"/>
              </a:rPr>
              <a:t>｣</a:t>
            </a:r>
            <a:r>
              <a:rPr lang="zh-CN" altLang="en-US" sz="1800" dirty="0">
                <a:ea typeface="華康儷中黑" pitchFamily="49" charset="-120"/>
              </a:rPr>
              <a:t>問題</a:t>
            </a:r>
            <a:endParaRPr lang="en-US" sz="1800" dirty="0">
              <a:ea typeface="華康儷中黑" pitchFamily="49" charset="-120"/>
            </a:endParaRPr>
          </a:p>
          <a:p>
            <a:pPr marL="0" indent="0">
              <a:spcBef>
                <a:spcPts val="0"/>
              </a:spcBef>
              <a:buNone/>
            </a:pPr>
            <a:r>
              <a:rPr lang="zh-CN" altLang="en-US" sz="1800" dirty="0">
                <a:ea typeface="華康儷中黑" pitchFamily="49" charset="-120"/>
              </a:rPr>
              <a:t>保健規劃：</a:t>
            </a:r>
            <a:endParaRPr lang="en-US" sz="1800" dirty="0">
              <a:ea typeface="華康儷中黑" pitchFamily="49" charset="-120"/>
            </a:endParaRPr>
          </a:p>
          <a:p>
            <a:pPr marL="0" indent="0">
              <a:spcBef>
                <a:spcPts val="0"/>
              </a:spcBef>
              <a:buNone/>
            </a:pPr>
            <a:r>
              <a:rPr lang="zh-CN" altLang="en-US" sz="1800" dirty="0">
                <a:solidFill>
                  <a:srgbClr val="39639D"/>
                </a:solidFill>
                <a:ea typeface="華康儷中黑" pitchFamily="49" charset="-120"/>
              </a:rPr>
              <a:t>步驟一：</a:t>
            </a:r>
            <a:r>
              <a:rPr lang="zh-TW" altLang="en-US" sz="1800" dirty="0">
                <a:ea typeface="華康儷中黑" pitchFamily="49" charset="-120"/>
              </a:rPr>
              <a:t>你覺得今天的健康狀態如何？</a:t>
            </a:r>
            <a:endParaRPr lang="en-US" sz="1800" dirty="0">
              <a:ea typeface="華康儷中黑" pitchFamily="49" charset="-120"/>
            </a:endParaRPr>
          </a:p>
          <a:p>
            <a:pPr marL="0" indent="0">
              <a:spcBef>
                <a:spcPts val="0"/>
              </a:spcBef>
              <a:buNone/>
            </a:pPr>
            <a:r>
              <a:rPr lang="zh-CN" altLang="en-US" sz="1800" dirty="0">
                <a:solidFill>
                  <a:srgbClr val="39639D"/>
                </a:solidFill>
                <a:ea typeface="華康儷中黑" pitchFamily="49" charset="-120"/>
              </a:rPr>
              <a:t>步驟二：</a:t>
            </a:r>
            <a:r>
              <a:rPr lang="zh-TW" altLang="en-US" sz="1800" dirty="0">
                <a:ea typeface="華康儷中黑" pitchFamily="49" charset="-120"/>
              </a:rPr>
              <a:t>你想達成甚麼健康目標？</a:t>
            </a:r>
            <a:endParaRPr lang="en-US" sz="1800" dirty="0">
              <a:ea typeface="華康儷中黑" pitchFamily="49" charset="-120"/>
            </a:endParaRPr>
          </a:p>
          <a:p>
            <a:pPr marL="0" indent="0">
              <a:spcBef>
                <a:spcPts val="0"/>
              </a:spcBef>
              <a:buNone/>
            </a:pPr>
            <a:r>
              <a:rPr lang="zh-CN" altLang="en-US" sz="1800" dirty="0">
                <a:solidFill>
                  <a:srgbClr val="39639D"/>
                </a:solidFill>
                <a:ea typeface="華康儷中黑" pitchFamily="49" charset="-120"/>
              </a:rPr>
              <a:t>步驟三：</a:t>
            </a:r>
            <a:r>
              <a:rPr lang="zh-TW" altLang="en-US" sz="1800" dirty="0">
                <a:ea typeface="華康儷中黑" pitchFamily="49" charset="-120"/>
              </a:rPr>
              <a:t>如果你能改善一個健康項目，你</a:t>
            </a:r>
            <a:r>
              <a:rPr lang="en-US" altLang="zh-TW" sz="1800" dirty="0">
                <a:ea typeface="華康儷中黑" pitchFamily="49" charset="-120"/>
              </a:rPr>
              <a:t>	</a:t>
            </a:r>
            <a:r>
              <a:rPr lang="zh-TW" altLang="en-US" sz="1800" dirty="0">
                <a:ea typeface="華康儷中黑" pitchFamily="49" charset="-120"/>
              </a:rPr>
              <a:t>會選擇哪一項？</a:t>
            </a:r>
            <a:endParaRPr lang="en-US" sz="1800" dirty="0">
              <a:ea typeface="華康儷中黑" pitchFamily="49" charset="-120"/>
            </a:endParaRPr>
          </a:p>
          <a:p>
            <a:pPr marL="0" indent="0">
              <a:spcBef>
                <a:spcPts val="0"/>
              </a:spcBef>
              <a:buNone/>
            </a:pPr>
            <a:r>
              <a:rPr lang="zh-CN" altLang="en-US" sz="1800" dirty="0">
                <a:solidFill>
                  <a:srgbClr val="39639D"/>
                </a:solidFill>
                <a:ea typeface="華康儷中黑" pitchFamily="49" charset="-120"/>
              </a:rPr>
              <a:t>步驟四：</a:t>
            </a:r>
            <a:r>
              <a:rPr lang="zh-CN" altLang="en-US" sz="1800" dirty="0">
                <a:ea typeface="華康儷中黑" pitchFamily="49" charset="-120"/>
              </a:rPr>
              <a:t>協助病人擬定一個他們能維持的</a:t>
            </a:r>
            <a:r>
              <a:rPr lang="en-US" altLang="zh-CN" sz="1800" dirty="0">
                <a:ea typeface="華康儷中黑" pitchFamily="49" charset="-120"/>
              </a:rPr>
              <a:t>	</a:t>
            </a:r>
            <a:r>
              <a:rPr lang="zh-CN" altLang="en-US" sz="1800" dirty="0">
                <a:ea typeface="華康儷中黑" pitchFamily="49" charset="-120"/>
              </a:rPr>
              <a:t>方案，以幫助他們</a:t>
            </a:r>
            <a:r>
              <a:rPr lang="zh-TW" altLang="en-US" sz="1800" dirty="0">
                <a:ea typeface="華康儷中黑" pitchFamily="49" charset="-120"/>
              </a:rPr>
              <a:t>達成健康目標</a:t>
            </a:r>
            <a:endParaRPr lang="en-US" sz="1800" dirty="0">
              <a:ea typeface="華康儷中黑" pitchFamily="49" charset="-120"/>
            </a:endParaRPr>
          </a:p>
        </p:txBody>
      </p:sp>
      <p:sp>
        <p:nvSpPr>
          <p:cNvPr id="195586" name="Rectangle 2"/>
          <p:cNvSpPr>
            <a:spLocks noGrp="1" noChangeArrowheads="1"/>
          </p:cNvSpPr>
          <p:nvPr>
            <p:ph type="title"/>
          </p:nvPr>
        </p:nvSpPr>
        <p:spPr>
          <a:xfrm>
            <a:off x="381001" y="228600"/>
            <a:ext cx="8382000" cy="838200"/>
          </a:xfrm>
        </p:spPr>
        <p:txBody>
          <a:bodyPr>
            <a:normAutofit fontScale="90000"/>
          </a:bodyPr>
          <a:lstStyle/>
          <a:p>
            <a:r>
              <a:rPr lang="zh-CN" altLang="en-US" sz="3600" dirty="0">
                <a:solidFill>
                  <a:srgbClr val="39639D"/>
                </a:solidFill>
                <a:latin typeface="Calibri" panose="020F0502020204030204" pitchFamily="34" charset="0"/>
                <a:ea typeface="華康儷中黑" pitchFamily="49" charset="-120"/>
              </a:rPr>
              <a:t>主題</a:t>
            </a:r>
            <a:r>
              <a:rPr lang="zh-TW" altLang="en-US" sz="3600" dirty="0">
                <a:solidFill>
                  <a:srgbClr val="39639D"/>
                </a:solidFill>
                <a:latin typeface="Calibri" panose="020F0502020204030204" pitchFamily="34" charset="0"/>
                <a:ea typeface="華康儷中黑" pitchFamily="49" charset="-120"/>
              </a:rPr>
              <a:t>：為你的健康及早規劃</a:t>
            </a:r>
            <a:r>
              <a:rPr lang="en-US" altLang="zh-TW" sz="3600" dirty="0">
                <a:solidFill>
                  <a:srgbClr val="39639D"/>
                </a:solidFill>
                <a:latin typeface="Calibri" panose="020F0502020204030204" pitchFamily="34" charset="0"/>
                <a:ea typeface="華康儷中黑" pitchFamily="49" charset="-120"/>
              </a:rPr>
              <a:t/>
            </a:r>
            <a:br>
              <a:rPr lang="en-US" altLang="zh-TW" sz="3600" dirty="0">
                <a:solidFill>
                  <a:srgbClr val="39639D"/>
                </a:solidFill>
                <a:latin typeface="Calibri" panose="020F0502020204030204" pitchFamily="34" charset="0"/>
                <a:ea typeface="華康儷中黑" pitchFamily="49" charset="-120"/>
              </a:rPr>
            </a:br>
            <a:r>
              <a:rPr lang="en-US" sz="3100" dirty="0">
                <a:solidFill>
                  <a:srgbClr val="39639D"/>
                </a:solidFill>
                <a:latin typeface="Calibri" panose="020F0502020204030204" pitchFamily="34" charset="0"/>
                <a:ea typeface="華康儷中黑" panose="020B0509000000000000" pitchFamily="49" charset="-120"/>
              </a:rPr>
              <a:t>THEME : Wellness Planning</a:t>
            </a:r>
            <a:br>
              <a:rPr lang="en-US" sz="3100" dirty="0">
                <a:solidFill>
                  <a:srgbClr val="39639D"/>
                </a:solidFill>
                <a:latin typeface="Calibri" panose="020F0502020204030204" pitchFamily="34" charset="0"/>
                <a:ea typeface="華康儷中黑" panose="020B0509000000000000" pitchFamily="49" charset="-120"/>
              </a:rPr>
            </a:br>
            <a:endParaRPr lang="en-US" sz="3100" dirty="0">
              <a:solidFill>
                <a:srgbClr val="39639D"/>
              </a:solidFill>
              <a:latin typeface="Calibri" panose="020F0502020204030204" pitchFamily="34" charset="0"/>
              <a:ea typeface="華康儷中黑" panose="020B0509000000000000" pitchFamily="49" charset="-120"/>
            </a:endParaRPr>
          </a:p>
        </p:txBody>
      </p:sp>
      <p:sp>
        <p:nvSpPr>
          <p:cNvPr id="195588" name="Rectangle 4"/>
          <p:cNvSpPr>
            <a:spLocks noChangeArrowheads="1"/>
          </p:cNvSpPr>
          <p:nvPr/>
        </p:nvSpPr>
        <p:spPr bwMode="auto">
          <a:xfrm>
            <a:off x="0" y="762000"/>
            <a:ext cx="9144000" cy="990600"/>
          </a:xfrm>
          <a:prstGeom prst="rect">
            <a:avLst/>
          </a:prstGeom>
          <a:noFill/>
          <a:ln w="9525">
            <a:noFill/>
            <a:miter lim="800000"/>
            <a:headEnd/>
            <a:tailEnd/>
          </a:ln>
          <a:effectLst/>
        </p:spPr>
        <p:txBody>
          <a:bodyPr lIns="91350" tIns="45675" rIns="91350" bIns="45675"/>
          <a:lstStyle/>
          <a:p>
            <a:pPr marL="342571" indent="-342571" algn="ctr" defTabSz="913509">
              <a:spcBef>
                <a:spcPct val="20000"/>
              </a:spcBef>
            </a:pPr>
            <a:r>
              <a:rPr lang="en-US" sz="2400" dirty="0">
                <a:solidFill>
                  <a:prstClr val="black"/>
                </a:solidFill>
                <a:ea typeface="華康儷中黑" pitchFamily="49" charset="-120"/>
              </a:rPr>
              <a:t>-5   -4    -3   -2    -1     0    +1    +2    +3    +4    +5</a:t>
            </a:r>
          </a:p>
        </p:txBody>
      </p:sp>
      <p:sp>
        <p:nvSpPr>
          <p:cNvPr id="3" name="Rectangle 2"/>
          <p:cNvSpPr/>
          <p:nvPr/>
        </p:nvSpPr>
        <p:spPr>
          <a:xfrm>
            <a:off x="4800600" y="1600200"/>
            <a:ext cx="4267200" cy="3016210"/>
          </a:xfrm>
          <a:prstGeom prst="rect">
            <a:avLst/>
          </a:prstGeom>
        </p:spPr>
        <p:txBody>
          <a:bodyPr vert="horz" lIns="91350" tIns="45675" rIns="91350" bIns="45675" rtlCol="0">
            <a:normAutofit/>
          </a:bodyPr>
          <a:lstStyle/>
          <a:p>
            <a:pPr defTabSz="913509"/>
            <a:r>
              <a:rPr lang="zh-CN" altLang="en-US" dirty="0">
                <a:solidFill>
                  <a:prstClr val="black"/>
                </a:solidFill>
                <a:ea typeface="華康儷中黑" pitchFamily="49" charset="-120"/>
              </a:rPr>
              <a:t>病人</a:t>
            </a:r>
            <a:r>
              <a:rPr lang="zh-TW" altLang="en-US" dirty="0">
                <a:solidFill>
                  <a:prstClr val="black"/>
                </a:solidFill>
                <a:ea typeface="華康儷中黑" pitchFamily="49" charset="-120"/>
              </a:rPr>
              <a:t>日後</a:t>
            </a:r>
            <a:r>
              <a:rPr lang="zh-CN" altLang="en-US" dirty="0">
                <a:solidFill>
                  <a:prstClr val="black"/>
                </a:solidFill>
                <a:ea typeface="華康儷中黑" pitchFamily="49" charset="-120"/>
              </a:rPr>
              <a:t>複診</a:t>
            </a:r>
            <a:endParaRPr lang="en-US" altLang="zh-CN" dirty="0">
              <a:solidFill>
                <a:prstClr val="black"/>
              </a:solidFill>
              <a:ea typeface="華康儷中黑" pitchFamily="49" charset="-120"/>
            </a:endParaRPr>
          </a:p>
          <a:p>
            <a:pPr defTabSz="913509"/>
            <a:endParaRPr lang="en-US" dirty="0">
              <a:solidFill>
                <a:prstClr val="black"/>
              </a:solidFill>
              <a:ea typeface="華康儷中黑" pitchFamily="49" charset="-120"/>
            </a:endParaRPr>
          </a:p>
          <a:p>
            <a:pPr defTabSz="913509"/>
            <a:r>
              <a:rPr lang="zh-CN" altLang="en-US" dirty="0">
                <a:solidFill>
                  <a:prstClr val="black"/>
                </a:solidFill>
                <a:ea typeface="華康儷中黑" pitchFamily="49" charset="-120"/>
              </a:rPr>
              <a:t>如</a:t>
            </a:r>
            <a:r>
              <a:rPr lang="zh-TW" altLang="en-US" dirty="0">
                <a:solidFill>
                  <a:prstClr val="black"/>
                </a:solidFill>
                <a:ea typeface="華康儷中黑" pitchFamily="49" charset="-120"/>
              </a:rPr>
              <a:t>以</a:t>
            </a:r>
            <a:r>
              <a:rPr lang="zh-CN" altLang="en-US" dirty="0">
                <a:solidFill>
                  <a:prstClr val="black"/>
                </a:solidFill>
                <a:ea typeface="華康儷中黑" pitchFamily="49" charset="-120"/>
              </a:rPr>
              <a:t>往一般支援</a:t>
            </a:r>
            <a:r>
              <a:rPr lang="zh-TW" altLang="en-US" dirty="0">
                <a:solidFill>
                  <a:prstClr val="black"/>
                </a:solidFill>
                <a:ea typeface="華康儷中黑" pitchFamily="49" charset="-120"/>
              </a:rPr>
              <a:t>主要</a:t>
            </a:r>
            <a:r>
              <a:rPr lang="zh-CN" altLang="en-US" dirty="0">
                <a:solidFill>
                  <a:prstClr val="black"/>
                </a:solidFill>
                <a:ea typeface="華康儷中黑" pitchFamily="49" charset="-120"/>
              </a:rPr>
              <a:t>健康護</a:t>
            </a:r>
            <a:r>
              <a:rPr lang="zh-TW" altLang="en-US" dirty="0">
                <a:solidFill>
                  <a:prstClr val="black"/>
                </a:solidFill>
                <a:ea typeface="華康儷中黑" pitchFamily="49" charset="-120"/>
              </a:rPr>
              <a:t>理</a:t>
            </a:r>
            <a:endParaRPr lang="en-US" dirty="0">
              <a:solidFill>
                <a:prstClr val="black"/>
              </a:solidFill>
              <a:ea typeface="華康儷中黑" pitchFamily="49" charset="-120"/>
            </a:endParaRPr>
          </a:p>
          <a:p>
            <a:pPr defTabSz="913509"/>
            <a:r>
              <a:rPr lang="zh-CN" altLang="en-US" dirty="0">
                <a:solidFill>
                  <a:prstClr val="black"/>
                </a:solidFill>
                <a:ea typeface="華康儷中黑" pitchFamily="49" charset="-120"/>
              </a:rPr>
              <a:t>衡量進度並調節保健方案，並教導病人堅持改變</a:t>
            </a:r>
            <a:endParaRPr lang="en-US" dirty="0">
              <a:solidFill>
                <a:prstClr val="black"/>
              </a:solidFill>
              <a:ea typeface="華康儷中黑" pitchFamily="49" charset="-120"/>
            </a:endParaRPr>
          </a:p>
          <a:p>
            <a:pPr defTabSz="913509"/>
            <a:r>
              <a:rPr lang="zh-CN" altLang="en-US" dirty="0">
                <a:solidFill>
                  <a:srgbClr val="39639D"/>
                </a:solidFill>
                <a:ea typeface="華康儷中黑" pitchFamily="49" charset="-120"/>
              </a:rPr>
              <a:t>步驟一：</a:t>
            </a:r>
            <a:r>
              <a:rPr lang="zh-TW" altLang="en-US" dirty="0">
                <a:solidFill>
                  <a:prstClr val="black"/>
                </a:solidFill>
                <a:ea typeface="華康儷中黑" pitchFamily="49" charset="-120"/>
              </a:rPr>
              <a:t>你覺得今天的健康狀態如何？</a:t>
            </a:r>
            <a:endParaRPr lang="en-US" dirty="0">
              <a:solidFill>
                <a:prstClr val="black"/>
              </a:solidFill>
              <a:ea typeface="華康儷中黑" pitchFamily="49" charset="-120"/>
            </a:endParaRPr>
          </a:p>
          <a:p>
            <a:pPr defTabSz="913509"/>
            <a:r>
              <a:rPr lang="zh-CN" altLang="en-US" dirty="0">
                <a:solidFill>
                  <a:srgbClr val="39639D"/>
                </a:solidFill>
                <a:ea typeface="華康儷中黑" pitchFamily="49" charset="-120"/>
              </a:rPr>
              <a:t>步驟二：</a:t>
            </a:r>
            <a:r>
              <a:rPr lang="zh-TW" altLang="en-US" dirty="0">
                <a:solidFill>
                  <a:prstClr val="black"/>
                </a:solidFill>
                <a:ea typeface="華康儷中黑" pitchFamily="49" charset="-120"/>
              </a:rPr>
              <a:t>你想達成甚麼健康目標？</a:t>
            </a:r>
            <a:endParaRPr lang="en-US" altLang="zh-TW" dirty="0">
              <a:solidFill>
                <a:prstClr val="black"/>
              </a:solidFill>
              <a:ea typeface="華康儷中黑" pitchFamily="49" charset="-120"/>
            </a:endParaRPr>
          </a:p>
          <a:p>
            <a:pPr defTabSz="913509"/>
            <a:endParaRPr lang="en-US" dirty="0">
              <a:solidFill>
                <a:prstClr val="black"/>
              </a:solidFill>
              <a:ea typeface="華康儷中黑" pitchFamily="49" charset="-120"/>
            </a:endParaRPr>
          </a:p>
        </p:txBody>
      </p:sp>
      <p:sp>
        <p:nvSpPr>
          <p:cNvPr id="8" name="Rectangle 3"/>
          <p:cNvSpPr txBox="1">
            <a:spLocks noChangeArrowheads="1"/>
          </p:cNvSpPr>
          <p:nvPr/>
        </p:nvSpPr>
        <p:spPr>
          <a:xfrm>
            <a:off x="457200" y="1143019"/>
            <a:ext cx="3657600" cy="474517"/>
          </a:xfrm>
          <a:prstGeom prst="rect">
            <a:avLst/>
          </a:prstGeom>
          <a:solidFill>
            <a:srgbClr val="FFC000"/>
          </a:solidFill>
        </p:spPr>
        <p:txBody>
          <a:bodyPr lIns="91350" tIns="45675" rIns="91350" bIns="45675">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622" indent="0" defTabSz="913509">
              <a:buClr>
                <a:srgbClr val="4F81BD"/>
              </a:buClr>
              <a:buFont typeface="Wingdings 3"/>
              <a:buNone/>
            </a:pPr>
            <a:r>
              <a:rPr lang="zh-CN" altLang="en-US" sz="1600" dirty="0">
                <a:solidFill>
                  <a:prstClr val="black"/>
                </a:solidFill>
                <a:latin typeface="華康儷中黑" pitchFamily="49" charset="-120"/>
                <a:ea typeface="華康儷中黑" pitchFamily="49" charset="-120"/>
              </a:rPr>
              <a:t>專注於</a:t>
            </a:r>
            <a:r>
              <a:rPr lang="zh-TW" altLang="en-US" sz="1600" dirty="0">
                <a:solidFill>
                  <a:prstClr val="black"/>
                </a:solidFill>
                <a:latin typeface="華康儷中黑" pitchFamily="49" charset="-120"/>
                <a:ea typeface="華康儷中黑" pitchFamily="49" charset="-120"/>
              </a:rPr>
              <a:t>主要</a:t>
            </a:r>
            <a:r>
              <a:rPr lang="zh-CN" altLang="en-US" sz="1600" dirty="0">
                <a:solidFill>
                  <a:prstClr val="black"/>
                </a:solidFill>
                <a:latin typeface="華康儷中黑" pitchFamily="49" charset="-120"/>
                <a:ea typeface="華康儷中黑" pitchFamily="49" charset="-120"/>
              </a:rPr>
              <a:t>護</a:t>
            </a:r>
            <a:r>
              <a:rPr lang="zh-TW" altLang="en-US" sz="1600" dirty="0">
                <a:solidFill>
                  <a:prstClr val="black"/>
                </a:solidFill>
                <a:latin typeface="華康儷中黑" pitchFamily="49" charset="-120"/>
                <a:ea typeface="華康儷中黑" pitchFamily="49" charset="-120"/>
              </a:rPr>
              <a:t>理</a:t>
            </a:r>
            <a:r>
              <a:rPr lang="en-US" altLang="zh-TW" sz="1600" dirty="0">
                <a:solidFill>
                  <a:prstClr val="black"/>
                </a:solidFill>
                <a:latin typeface="華康儷中黑" pitchFamily="49" charset="-120"/>
                <a:ea typeface="華康儷中黑" pitchFamily="49" charset="-120"/>
              </a:rPr>
              <a:t> </a:t>
            </a:r>
            <a:r>
              <a:rPr lang="en-US" sz="1600" dirty="0">
                <a:solidFill>
                  <a:prstClr val="black"/>
                </a:solidFill>
              </a:rPr>
              <a:t>Focus On Critical Care</a:t>
            </a:r>
            <a:endParaRPr lang="en-US" sz="1600" dirty="0">
              <a:solidFill>
                <a:prstClr val="black"/>
              </a:solidFill>
              <a:ea typeface="LiHei Pro" pitchFamily="2" charset="-120"/>
            </a:endParaRPr>
          </a:p>
        </p:txBody>
      </p:sp>
      <p:sp>
        <p:nvSpPr>
          <p:cNvPr id="9" name="Rectangle 3"/>
          <p:cNvSpPr txBox="1">
            <a:spLocks noChangeArrowheads="1"/>
          </p:cNvSpPr>
          <p:nvPr/>
        </p:nvSpPr>
        <p:spPr>
          <a:xfrm>
            <a:off x="4914900" y="1143019"/>
            <a:ext cx="3657600" cy="474517"/>
          </a:xfrm>
          <a:prstGeom prst="rect">
            <a:avLst/>
          </a:prstGeom>
          <a:solidFill>
            <a:srgbClr val="92D050"/>
          </a:solidFill>
        </p:spPr>
        <p:txBody>
          <a:bodyPr lIns="91350" tIns="45675" rIns="91350" bIns="45675">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622" indent="0" algn="ctr" defTabSz="913509">
              <a:buClr>
                <a:srgbClr val="4F81BD"/>
              </a:buClr>
              <a:buFont typeface="Wingdings 3"/>
              <a:buNone/>
            </a:pPr>
            <a:r>
              <a:rPr lang="zh-CN" altLang="en-US" sz="1600" dirty="0">
                <a:solidFill>
                  <a:prstClr val="black"/>
                </a:solidFill>
                <a:latin typeface="華康儷中黑" pitchFamily="49" charset="-120"/>
                <a:ea typeface="華康儷中黑" pitchFamily="49" charset="-120"/>
              </a:rPr>
              <a:t>保健規劃</a:t>
            </a:r>
            <a:r>
              <a:rPr lang="en-US" altLang="zh-CN" sz="1600" dirty="0">
                <a:solidFill>
                  <a:prstClr val="black"/>
                </a:solidFill>
                <a:latin typeface="華康儷中黑" pitchFamily="49" charset="-120"/>
                <a:ea typeface="華康儷中黑" pitchFamily="49" charset="-120"/>
              </a:rPr>
              <a:t> </a:t>
            </a:r>
            <a:r>
              <a:rPr lang="en-US" sz="1800" dirty="0">
                <a:solidFill>
                  <a:prstClr val="black"/>
                </a:solidFill>
              </a:rPr>
              <a:t>Wellness Care</a:t>
            </a:r>
          </a:p>
        </p:txBody>
      </p:sp>
      <p:sp>
        <p:nvSpPr>
          <p:cNvPr id="10" name="Rectangle 3"/>
          <p:cNvSpPr txBox="1">
            <a:spLocks noChangeArrowheads="1"/>
          </p:cNvSpPr>
          <p:nvPr/>
        </p:nvSpPr>
        <p:spPr>
          <a:xfrm>
            <a:off x="0" y="4343400"/>
            <a:ext cx="4800600" cy="26670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700" b="1" dirty="0">
                <a:solidFill>
                  <a:prstClr val="black"/>
                </a:solidFill>
                <a:ea typeface="華康儷中黑" pitchFamily="49" charset="-120"/>
              </a:rPr>
              <a:t>Health professional addresses primary concern or “Critical Care”</a:t>
            </a:r>
            <a:endParaRPr lang="en-US" sz="1700" dirty="0">
              <a:solidFill>
                <a:prstClr val="black"/>
              </a:solidFill>
              <a:ea typeface="華康儷中黑" pitchFamily="49" charset="-120"/>
            </a:endParaRPr>
          </a:p>
          <a:p>
            <a:pPr marL="0" indent="0">
              <a:spcBef>
                <a:spcPts val="0"/>
              </a:spcBef>
              <a:buFont typeface="Arial" pitchFamily="34" charset="0"/>
              <a:buNone/>
            </a:pPr>
            <a:r>
              <a:rPr lang="en-US" sz="1700" dirty="0">
                <a:solidFill>
                  <a:prstClr val="black"/>
                </a:solidFill>
                <a:ea typeface="華康儷中黑" pitchFamily="49" charset="-120"/>
              </a:rPr>
              <a:t>Wellness Planning:</a:t>
            </a:r>
          </a:p>
          <a:p>
            <a:pPr marL="0" indent="0">
              <a:spcBef>
                <a:spcPts val="0"/>
              </a:spcBef>
              <a:buFont typeface="Arial" pitchFamily="34" charset="0"/>
              <a:buNone/>
            </a:pPr>
            <a:r>
              <a:rPr lang="en-US" sz="1700" b="1" dirty="0">
                <a:solidFill>
                  <a:srgbClr val="39639D"/>
                </a:solidFill>
                <a:ea typeface="華康儷中黑" pitchFamily="49" charset="-120"/>
              </a:rPr>
              <a:t>Step 1:   </a:t>
            </a:r>
            <a:r>
              <a:rPr lang="en-US" sz="1700" dirty="0">
                <a:solidFill>
                  <a:prstClr val="black"/>
                </a:solidFill>
                <a:ea typeface="華康儷中黑" pitchFamily="49" charset="-120"/>
              </a:rPr>
              <a:t>How do you feel about your health today?</a:t>
            </a:r>
          </a:p>
          <a:p>
            <a:pPr marL="0" indent="0">
              <a:spcBef>
                <a:spcPts val="0"/>
              </a:spcBef>
              <a:buFont typeface="Arial" pitchFamily="34" charset="0"/>
              <a:buNone/>
            </a:pPr>
            <a:r>
              <a:rPr lang="en-US" sz="1700" b="1" dirty="0">
                <a:solidFill>
                  <a:srgbClr val="39639D"/>
                </a:solidFill>
                <a:ea typeface="華康儷中黑" pitchFamily="49" charset="-120"/>
              </a:rPr>
              <a:t>Step 2:   </a:t>
            </a:r>
            <a:r>
              <a:rPr lang="en-US" sz="1700" dirty="0">
                <a:solidFill>
                  <a:prstClr val="black"/>
                </a:solidFill>
                <a:ea typeface="華康儷中黑" pitchFamily="49" charset="-120"/>
              </a:rPr>
              <a:t>Where do you want your health to be?</a:t>
            </a:r>
          </a:p>
          <a:p>
            <a:pPr marL="0" indent="0">
              <a:spcBef>
                <a:spcPts val="0"/>
              </a:spcBef>
              <a:buFont typeface="Arial" pitchFamily="34" charset="0"/>
              <a:buNone/>
            </a:pPr>
            <a:r>
              <a:rPr lang="en-US" sz="1700" b="1" dirty="0">
                <a:solidFill>
                  <a:srgbClr val="39639D"/>
                </a:solidFill>
                <a:ea typeface="華康儷中黑" pitchFamily="49" charset="-120"/>
              </a:rPr>
              <a:t>Step 3:  </a:t>
            </a:r>
            <a:r>
              <a:rPr lang="en-US" sz="1700" dirty="0">
                <a:solidFill>
                  <a:prstClr val="black"/>
                </a:solidFill>
                <a:ea typeface="華康儷中黑" pitchFamily="49" charset="-120"/>
              </a:rPr>
              <a:t>If you can improve one thing about your health, what would it be?</a:t>
            </a:r>
          </a:p>
          <a:p>
            <a:pPr marL="0" indent="0">
              <a:spcBef>
                <a:spcPts val="0"/>
              </a:spcBef>
              <a:buFont typeface="Arial" pitchFamily="34" charset="0"/>
              <a:buNone/>
            </a:pPr>
            <a:r>
              <a:rPr lang="en-US" sz="1700" b="1" dirty="0">
                <a:solidFill>
                  <a:srgbClr val="39639D"/>
                </a:solidFill>
                <a:ea typeface="華康儷中黑" pitchFamily="49" charset="-120"/>
              </a:rPr>
              <a:t>Step 4:   </a:t>
            </a:r>
            <a:r>
              <a:rPr lang="en-US" sz="1700" dirty="0">
                <a:solidFill>
                  <a:prstClr val="black"/>
                </a:solidFill>
                <a:ea typeface="華康儷中黑" pitchFamily="49" charset="-120"/>
              </a:rPr>
              <a:t>Assist the patient with a solution that they can maintain to help them toward their health goal</a:t>
            </a:r>
            <a:r>
              <a:rPr lang="en-US" altLang="zh-TW" sz="1700" dirty="0">
                <a:solidFill>
                  <a:prstClr val="black"/>
                </a:solidFill>
                <a:ea typeface="華康儷中黑" pitchFamily="49" charset="-120"/>
              </a:rPr>
              <a:t>.</a:t>
            </a:r>
            <a:endParaRPr lang="en-US" sz="1700" dirty="0">
              <a:solidFill>
                <a:prstClr val="black"/>
              </a:solidFill>
              <a:ea typeface="華康儷中黑" pitchFamily="49" charset="-120"/>
            </a:endParaRPr>
          </a:p>
        </p:txBody>
      </p:sp>
      <p:sp>
        <p:nvSpPr>
          <p:cNvPr id="11" name="Rectangle 10"/>
          <p:cNvSpPr/>
          <p:nvPr/>
        </p:nvSpPr>
        <p:spPr>
          <a:xfrm>
            <a:off x="4876800" y="4343419"/>
            <a:ext cx="4267200" cy="2477601"/>
          </a:xfrm>
          <a:prstGeom prst="rect">
            <a:avLst/>
          </a:prstGeom>
        </p:spPr>
        <p:txBody>
          <a:bodyPr wrap="square" lIns="91350" tIns="45675" rIns="91350" bIns="45675">
            <a:spAutoFit/>
          </a:bodyPr>
          <a:lstStyle/>
          <a:p>
            <a:pPr defTabSz="913509"/>
            <a:r>
              <a:rPr lang="en-US" b="1" dirty="0">
                <a:solidFill>
                  <a:prstClr val="black"/>
                </a:solidFill>
                <a:ea typeface="華康儷中黑" pitchFamily="49" charset="-120"/>
              </a:rPr>
              <a:t>Future Patient Visits</a:t>
            </a:r>
          </a:p>
          <a:p>
            <a:pPr defTabSz="913509"/>
            <a:endParaRPr lang="en-US" dirty="0">
              <a:solidFill>
                <a:prstClr val="black"/>
              </a:solidFill>
              <a:ea typeface="華康儷中黑" pitchFamily="49" charset="-120"/>
            </a:endParaRPr>
          </a:p>
          <a:p>
            <a:pPr defTabSz="913509"/>
            <a:r>
              <a:rPr lang="en-US" sz="1700" dirty="0">
                <a:solidFill>
                  <a:prstClr val="black"/>
                </a:solidFill>
                <a:ea typeface="華康儷中黑" pitchFamily="49" charset="-120"/>
              </a:rPr>
              <a:t>Support critical care as you would normally.  </a:t>
            </a:r>
          </a:p>
          <a:p>
            <a:pPr defTabSz="913509"/>
            <a:r>
              <a:rPr lang="en-US" sz="1700" dirty="0">
                <a:solidFill>
                  <a:prstClr val="black"/>
                </a:solidFill>
                <a:ea typeface="華康儷中黑" pitchFamily="49" charset="-120"/>
              </a:rPr>
              <a:t>Measure progress and adjust the wellness solution and teach the patient to maintain changes.</a:t>
            </a:r>
          </a:p>
          <a:p>
            <a:pPr defTabSz="913509"/>
            <a:r>
              <a:rPr lang="en-US" sz="1700" b="1" dirty="0">
                <a:solidFill>
                  <a:srgbClr val="39639D"/>
                </a:solidFill>
                <a:ea typeface="華康儷中黑" pitchFamily="49" charset="-120"/>
              </a:rPr>
              <a:t>Step 1:  </a:t>
            </a:r>
            <a:r>
              <a:rPr lang="en-US" sz="1700" dirty="0">
                <a:solidFill>
                  <a:prstClr val="black"/>
                </a:solidFill>
                <a:ea typeface="華康儷中黑" pitchFamily="49" charset="-120"/>
              </a:rPr>
              <a:t>How are you feeling </a:t>
            </a:r>
            <a:r>
              <a:rPr lang="en-US" sz="1700" u="sng" dirty="0">
                <a:solidFill>
                  <a:prstClr val="black"/>
                </a:solidFill>
                <a:ea typeface="華康儷中黑" pitchFamily="49" charset="-120"/>
              </a:rPr>
              <a:t>today</a:t>
            </a:r>
            <a:r>
              <a:rPr lang="en-US" sz="1700" dirty="0">
                <a:solidFill>
                  <a:prstClr val="black"/>
                </a:solidFill>
                <a:ea typeface="華康儷中黑" pitchFamily="49" charset="-120"/>
              </a:rPr>
              <a:t>?</a:t>
            </a:r>
          </a:p>
          <a:p>
            <a:pPr defTabSz="913509"/>
            <a:r>
              <a:rPr lang="en-US" sz="1700" b="1" dirty="0">
                <a:solidFill>
                  <a:srgbClr val="39639D"/>
                </a:solidFill>
                <a:ea typeface="華康儷中黑" pitchFamily="49" charset="-120"/>
              </a:rPr>
              <a:t>Step 2:  </a:t>
            </a:r>
            <a:r>
              <a:rPr lang="en-US" sz="1700" dirty="0">
                <a:solidFill>
                  <a:prstClr val="black"/>
                </a:solidFill>
                <a:ea typeface="華康儷中黑" pitchFamily="49" charset="-120"/>
              </a:rPr>
              <a:t>If you could improve one thing about your health, what would it be?</a:t>
            </a:r>
          </a:p>
        </p:txBody>
      </p:sp>
    </p:spTree>
    <p:extLst>
      <p:ext uri="{BB962C8B-B14F-4D97-AF65-F5344CB8AC3E}">
        <p14:creationId xmlns="" xmlns:p14="http://schemas.microsoft.com/office/powerpoint/2010/main" val="8221361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228600" y="1617536"/>
            <a:ext cx="4267200" cy="5469083"/>
          </a:xfrm>
        </p:spPr>
        <p:txBody>
          <a:bodyPr>
            <a:normAutofit/>
          </a:bodyPr>
          <a:lstStyle/>
          <a:p>
            <a:pPr marL="0" indent="0">
              <a:lnSpc>
                <a:spcPts val="2200"/>
              </a:lnSpc>
              <a:spcBef>
                <a:spcPts val="0"/>
              </a:spcBef>
              <a:buNone/>
            </a:pPr>
            <a:r>
              <a:rPr lang="zh-CN" altLang="en-US" sz="1700" dirty="0">
                <a:latin typeface="Calibri" panose="020F0502020204030204" pitchFamily="34" charset="0"/>
                <a:ea typeface="華康儷中黑" panose="020B0509000000000000" pitchFamily="49" charset="-120"/>
              </a:rPr>
              <a:t>範例</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0 – </a:t>
            </a:r>
            <a:r>
              <a:rPr lang="zh-CN" altLang="en-US" sz="1700" b="1" dirty="0">
                <a:latin typeface="Calibri" panose="020F0502020204030204" pitchFamily="34" charset="0"/>
                <a:ea typeface="華康儷中黑" panose="020B0509000000000000" pitchFamily="49" charset="-120"/>
              </a:rPr>
              <a:t>健康的飲食習慣</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可以包括教育支援或飲食習慣的調整</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1 – </a:t>
            </a:r>
            <a:r>
              <a:rPr lang="zh-CN" altLang="en-US" sz="1700" b="1" dirty="0">
                <a:latin typeface="Calibri" panose="020F0502020204030204" pitchFamily="34" charset="0"/>
                <a:ea typeface="華康儷中黑" panose="020B0509000000000000" pitchFamily="49" charset="-120"/>
              </a:rPr>
              <a:t>必需營養支援</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可以包括綜合維他命或其他必需營養</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2 –</a:t>
            </a:r>
            <a:r>
              <a:rPr lang="zh-CN" altLang="en-US" sz="1700" b="1" dirty="0">
                <a:latin typeface="Calibri" panose="020F0502020204030204" pitchFamily="34" charset="0"/>
                <a:ea typeface="華康儷中黑" panose="020B0509000000000000" pitchFamily="49" charset="-120"/>
              </a:rPr>
              <a:t> 最佳健康狀態支援</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可以包括產品組合，以確保他們有良好的營養基礎</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3 – </a:t>
            </a:r>
            <a:r>
              <a:rPr lang="zh-CN" altLang="en-US" sz="1700" b="1" dirty="0">
                <a:latin typeface="Calibri" panose="020F0502020204030204" pitchFamily="34" charset="0"/>
                <a:ea typeface="華康儷中黑" panose="020B0509000000000000" pitchFamily="49" charset="-120"/>
              </a:rPr>
              <a:t>個人化／針對性的保健支援</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可以包括</a:t>
            </a:r>
            <a:r>
              <a:rPr lang="zh-TW" altLang="en-US" sz="1700" dirty="0">
                <a:latin typeface="Calibri" panose="020F0502020204030204" pitchFamily="34" charset="0"/>
                <a:ea typeface="華康儷中黑" panose="020B0509000000000000" pitchFamily="49" charset="-120"/>
              </a:rPr>
              <a:t>度</a:t>
            </a:r>
            <a:r>
              <a:rPr lang="zh-CN" altLang="en-US" sz="1700" dirty="0">
                <a:latin typeface="Calibri" panose="020F0502020204030204" pitchFamily="34" charset="0"/>
                <a:ea typeface="華康儷中黑" panose="020B0509000000000000" pitchFamily="49" charset="-120"/>
              </a:rPr>
              <a:t>身訂</a:t>
            </a:r>
            <a:r>
              <a:rPr lang="zh-TW" altLang="en-US" sz="1700" dirty="0">
                <a:latin typeface="Calibri" panose="020F0502020204030204" pitchFamily="34" charset="0"/>
                <a:ea typeface="華康儷中黑" panose="020B0509000000000000" pitchFamily="49" charset="-120"/>
              </a:rPr>
              <a:t>造</a:t>
            </a:r>
            <a:r>
              <a:rPr lang="zh-CN" altLang="en-US" sz="1700" dirty="0">
                <a:latin typeface="Calibri" panose="020F0502020204030204" pitchFamily="34" charset="0"/>
                <a:ea typeface="華康儷中黑" panose="020B0509000000000000" pitchFamily="49" charset="-120"/>
              </a:rPr>
              <a:t>的配方</a:t>
            </a:r>
            <a:r>
              <a:rPr lang="en-US" altLang="zh-CN" sz="1700" dirty="0">
                <a:latin typeface="Calibri" panose="020F0502020204030204" pitchFamily="34" charset="0"/>
                <a:ea typeface="華康儷中黑" panose="020B0509000000000000" pitchFamily="49" charset="-120"/>
              </a:rPr>
              <a:t>/</a:t>
            </a:r>
            <a:r>
              <a:rPr lang="zh-CN" altLang="en-US" sz="1700" dirty="0">
                <a:latin typeface="Calibri" panose="020F0502020204030204" pitchFamily="34" charset="0"/>
                <a:ea typeface="華康儷中黑" panose="020B0509000000000000" pitchFamily="49" charset="-120"/>
              </a:rPr>
              <a:t>護</a:t>
            </a:r>
            <a:r>
              <a:rPr lang="zh-TW" altLang="en-US" sz="1700" dirty="0">
                <a:latin typeface="Calibri" panose="020F0502020204030204" pitchFamily="34" charset="0"/>
                <a:ea typeface="華康儷中黑" panose="020B0509000000000000" pitchFamily="49" charset="-120"/>
              </a:rPr>
              <a:t>理</a:t>
            </a:r>
            <a:r>
              <a:rPr lang="zh-CN" altLang="en-US" sz="1700" dirty="0">
                <a:latin typeface="Calibri" panose="020F0502020204030204" pitchFamily="34" charset="0"/>
                <a:ea typeface="華康儷中黑" panose="020B0509000000000000" pitchFamily="49" charset="-120"/>
              </a:rPr>
              <a:t>方法，以</a:t>
            </a:r>
            <a:r>
              <a:rPr lang="zh-TW" altLang="en-US" sz="1700" dirty="0">
                <a:latin typeface="Calibri" panose="020F0502020204030204" pitchFamily="34" charset="0"/>
                <a:ea typeface="華康儷中黑" panose="020B0509000000000000" pitchFamily="49" charset="-120"/>
              </a:rPr>
              <a:t>針對</a:t>
            </a:r>
            <a:r>
              <a:rPr lang="zh-CN" altLang="en-US" sz="1700" dirty="0">
                <a:latin typeface="Calibri" panose="020F0502020204030204" pitchFamily="34" charset="0"/>
                <a:ea typeface="華康儷中黑" panose="020B0509000000000000" pitchFamily="49" charset="-120"/>
              </a:rPr>
              <a:t>他們的</a:t>
            </a:r>
            <a:r>
              <a:rPr lang="zh-TW" altLang="en-US" sz="1700" dirty="0">
                <a:latin typeface="Calibri" panose="020F0502020204030204" pitchFamily="34" charset="0"/>
                <a:ea typeface="華康儷中黑" panose="020B0509000000000000" pitchFamily="49" charset="-120"/>
              </a:rPr>
              <a:t>獨特</a:t>
            </a:r>
            <a:r>
              <a:rPr lang="zh-CN" altLang="en-US" sz="1700" dirty="0">
                <a:latin typeface="Calibri" panose="020F0502020204030204" pitchFamily="34" charset="0"/>
                <a:ea typeface="華康儷中黑" panose="020B0509000000000000" pitchFamily="49" charset="-120"/>
              </a:rPr>
              <a:t>需要</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4 –</a:t>
            </a:r>
            <a:r>
              <a:rPr lang="zh-CN" altLang="en-US" sz="1700" b="1" dirty="0">
                <a:latin typeface="Calibri" panose="020F0502020204030204" pitchFamily="34" charset="0"/>
                <a:ea typeface="華康儷中黑" panose="020B0509000000000000" pitchFamily="49" charset="-120"/>
              </a:rPr>
              <a:t> 健康的代謝和體能</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這類病人可能會積極參與</a:t>
            </a:r>
            <a:r>
              <a:rPr lang="zh-TW" altLang="en-US" sz="1700" dirty="0">
                <a:latin typeface="Calibri" panose="020F0502020204030204" pitchFamily="34" charset="0"/>
                <a:ea typeface="華康儷中黑" panose="020B0509000000000000" pitchFamily="49" charset="-120"/>
              </a:rPr>
              <a:t>改善</a:t>
            </a:r>
            <a:r>
              <a:rPr lang="zh-CN" altLang="en-US" sz="1700" dirty="0">
                <a:latin typeface="Calibri" panose="020F0502020204030204" pitchFamily="34" charset="0"/>
                <a:ea typeface="華康儷中黑" panose="020B0509000000000000" pitchFamily="49" charset="-120"/>
              </a:rPr>
              <a:t>體能和保健活動，你可以用更進階的選項支援他們</a:t>
            </a:r>
            <a:endParaRPr lang="en-US" sz="1700" dirty="0">
              <a:latin typeface="Calibri" panose="020F0502020204030204" pitchFamily="34" charset="0"/>
              <a:ea typeface="華康儷中黑" panose="020B0509000000000000" pitchFamily="49" charset="-120"/>
            </a:endParaRPr>
          </a:p>
          <a:p>
            <a:pPr marL="0" indent="0">
              <a:lnSpc>
                <a:spcPts val="2200"/>
              </a:lnSpc>
              <a:spcBef>
                <a:spcPts val="0"/>
              </a:spcBef>
              <a:buNone/>
            </a:pPr>
            <a:r>
              <a:rPr lang="en-US" sz="1700" b="1" dirty="0">
                <a:latin typeface="Calibri" panose="020F0502020204030204" pitchFamily="34" charset="0"/>
                <a:ea typeface="華康儷中黑" panose="020B0509000000000000" pitchFamily="49" charset="-120"/>
              </a:rPr>
              <a:t>5 –</a:t>
            </a:r>
            <a:r>
              <a:rPr lang="zh-CN" altLang="en-US" sz="1700" b="1" dirty="0">
                <a:latin typeface="Calibri" panose="020F0502020204030204" pitchFamily="34" charset="0"/>
                <a:ea typeface="華康儷中黑" panose="020B0509000000000000" pitchFamily="49" charset="-120"/>
              </a:rPr>
              <a:t> 積極主動</a:t>
            </a:r>
            <a:r>
              <a:rPr lang="zh-TW" altLang="en-US" sz="1700" b="1" dirty="0">
                <a:latin typeface="Calibri" panose="020F0502020204030204" pitchFamily="34" charset="0"/>
                <a:ea typeface="華康儷中黑" panose="020B0509000000000000" pitchFamily="49" charset="-120"/>
              </a:rPr>
              <a:t>的</a:t>
            </a:r>
            <a:r>
              <a:rPr lang="zh-CN" altLang="en-US" sz="1700" b="1" dirty="0">
                <a:latin typeface="Calibri" panose="020F0502020204030204" pitchFamily="34" charset="0"/>
                <a:ea typeface="華康儷中黑" panose="020B0509000000000000" pitchFamily="49" charset="-120"/>
              </a:rPr>
              <a:t>保健支援</a:t>
            </a:r>
            <a:endParaRPr lang="en-US" altLang="zh-CN" sz="1700" b="1" dirty="0">
              <a:latin typeface="Calibri" panose="020F0502020204030204" pitchFamily="34" charset="0"/>
              <a:ea typeface="華康儷中黑" panose="020B0509000000000000" pitchFamily="49" charset="-120"/>
            </a:endParaRPr>
          </a:p>
          <a:p>
            <a:pPr>
              <a:lnSpc>
                <a:spcPts val="2200"/>
              </a:lnSpc>
              <a:spcBef>
                <a:spcPts val="0"/>
              </a:spcBef>
            </a:pPr>
            <a:r>
              <a:rPr lang="zh-CN" altLang="en-US" sz="1700" dirty="0">
                <a:latin typeface="Calibri" panose="020F0502020204030204" pitchFamily="34" charset="0"/>
                <a:ea typeface="華康儷中黑" panose="020B0509000000000000" pitchFamily="49" charset="-120"/>
              </a:rPr>
              <a:t>此類病人非常重視他們的健康，並對進階選項感興趣</a:t>
            </a:r>
            <a:endParaRPr lang="en-US" sz="1700" dirty="0">
              <a:latin typeface="Calibri" panose="020F0502020204030204" pitchFamily="34" charset="0"/>
              <a:ea typeface="華康儷中黑" panose="020B0509000000000000" pitchFamily="49" charset="-120"/>
            </a:endParaRPr>
          </a:p>
        </p:txBody>
      </p:sp>
      <p:sp>
        <p:nvSpPr>
          <p:cNvPr id="9" name="Rectangle 2"/>
          <p:cNvSpPr>
            <a:spLocks noGrp="1" noChangeArrowheads="1"/>
          </p:cNvSpPr>
          <p:nvPr>
            <p:ph type="title"/>
          </p:nvPr>
        </p:nvSpPr>
        <p:spPr>
          <a:xfrm>
            <a:off x="381001" y="228600"/>
            <a:ext cx="8382000" cy="838200"/>
          </a:xfrm>
        </p:spPr>
        <p:txBody>
          <a:bodyPr>
            <a:normAutofit fontScale="90000"/>
          </a:bodyPr>
          <a:lstStyle/>
          <a:p>
            <a:r>
              <a:rPr lang="zh-CN" altLang="en-US" sz="3600" dirty="0">
                <a:solidFill>
                  <a:srgbClr val="39639D"/>
                </a:solidFill>
                <a:latin typeface="Calibri" panose="020F0502020204030204" pitchFamily="34" charset="0"/>
                <a:ea typeface="華康儷中黑" pitchFamily="49" charset="-120"/>
              </a:rPr>
              <a:t>主題</a:t>
            </a:r>
            <a:r>
              <a:rPr lang="zh-TW" altLang="en-US" sz="3600" dirty="0">
                <a:solidFill>
                  <a:srgbClr val="39639D"/>
                </a:solidFill>
                <a:latin typeface="Calibri" panose="020F0502020204030204" pitchFamily="34" charset="0"/>
                <a:ea typeface="華康儷中黑" pitchFamily="49" charset="-120"/>
              </a:rPr>
              <a:t>：為你的健康及早規劃</a:t>
            </a:r>
            <a:r>
              <a:rPr lang="en-US" altLang="zh-TW" sz="3600" dirty="0">
                <a:solidFill>
                  <a:srgbClr val="39639D"/>
                </a:solidFill>
                <a:latin typeface="Calibri" panose="020F0502020204030204" pitchFamily="34" charset="0"/>
                <a:ea typeface="華康儷中黑" pitchFamily="49" charset="-120"/>
              </a:rPr>
              <a:t/>
            </a:r>
            <a:br>
              <a:rPr lang="en-US" altLang="zh-TW" sz="3600" dirty="0">
                <a:solidFill>
                  <a:srgbClr val="39639D"/>
                </a:solidFill>
                <a:latin typeface="Calibri" panose="020F0502020204030204" pitchFamily="34" charset="0"/>
                <a:ea typeface="華康儷中黑" pitchFamily="49" charset="-120"/>
              </a:rPr>
            </a:br>
            <a:r>
              <a:rPr lang="en-US" sz="3100" dirty="0">
                <a:solidFill>
                  <a:srgbClr val="39639D"/>
                </a:solidFill>
                <a:latin typeface="Calibri" panose="020F0502020204030204" pitchFamily="34" charset="0"/>
                <a:ea typeface="華康儷中黑" panose="020B0509000000000000" pitchFamily="49" charset="-120"/>
              </a:rPr>
              <a:t>THEME : Wellness Planning</a:t>
            </a:r>
            <a:br>
              <a:rPr lang="en-US" sz="3100" dirty="0">
                <a:solidFill>
                  <a:srgbClr val="39639D"/>
                </a:solidFill>
                <a:latin typeface="Calibri" panose="020F0502020204030204" pitchFamily="34" charset="0"/>
                <a:ea typeface="華康儷中黑" panose="020B0509000000000000" pitchFamily="49" charset="-120"/>
              </a:rPr>
            </a:br>
            <a:endParaRPr lang="en-US" sz="3100" dirty="0">
              <a:solidFill>
                <a:srgbClr val="39639D"/>
              </a:solidFill>
              <a:latin typeface="Calibri" panose="020F0502020204030204" pitchFamily="34" charset="0"/>
              <a:ea typeface="華康儷中黑" panose="020B0509000000000000" pitchFamily="49" charset="-120"/>
            </a:endParaRPr>
          </a:p>
        </p:txBody>
      </p:sp>
      <p:sp>
        <p:nvSpPr>
          <p:cNvPr id="10" name="Rectangle 4"/>
          <p:cNvSpPr>
            <a:spLocks noChangeArrowheads="1"/>
          </p:cNvSpPr>
          <p:nvPr/>
        </p:nvSpPr>
        <p:spPr bwMode="auto">
          <a:xfrm>
            <a:off x="0" y="762000"/>
            <a:ext cx="9144000" cy="990600"/>
          </a:xfrm>
          <a:prstGeom prst="rect">
            <a:avLst/>
          </a:prstGeom>
          <a:noFill/>
          <a:ln w="9525">
            <a:noFill/>
            <a:miter lim="800000"/>
            <a:headEnd/>
            <a:tailEnd/>
          </a:ln>
          <a:effectLst/>
        </p:spPr>
        <p:txBody>
          <a:bodyPr lIns="91350" tIns="45675" rIns="91350" bIns="45675"/>
          <a:lstStyle/>
          <a:p>
            <a:pPr marL="342571" indent="-342571" algn="ctr" defTabSz="913509">
              <a:spcBef>
                <a:spcPct val="20000"/>
              </a:spcBef>
            </a:pPr>
            <a:r>
              <a:rPr lang="en-US" sz="2400" dirty="0">
                <a:solidFill>
                  <a:prstClr val="black"/>
                </a:solidFill>
                <a:ea typeface="華康儷中黑" pitchFamily="49" charset="-120"/>
              </a:rPr>
              <a:t>-5   -4    -3   -2    -1     0    +1    +2    +3    +4    +5</a:t>
            </a:r>
          </a:p>
        </p:txBody>
      </p:sp>
      <p:sp>
        <p:nvSpPr>
          <p:cNvPr id="13" name="Rectangle 3"/>
          <p:cNvSpPr txBox="1">
            <a:spLocks noChangeArrowheads="1"/>
          </p:cNvSpPr>
          <p:nvPr/>
        </p:nvSpPr>
        <p:spPr>
          <a:xfrm>
            <a:off x="4495800" y="1628775"/>
            <a:ext cx="4572000" cy="5791200"/>
          </a:xfrm>
          <a:prstGeom prst="rect">
            <a:avLst/>
          </a:prstGeom>
        </p:spPr>
        <p:txBody>
          <a:bodyPr vert="horz" lIns="91350" tIns="45675" rIns="91350" bIns="45675"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900"/>
              </a:lnSpc>
              <a:spcBef>
                <a:spcPts val="0"/>
              </a:spcBef>
              <a:buFont typeface="Arial" pitchFamily="34" charset="0"/>
              <a:buNone/>
            </a:pPr>
            <a:r>
              <a:rPr lang="en-US" sz="1600" dirty="0">
                <a:solidFill>
                  <a:prstClr val="black"/>
                </a:solidFill>
              </a:rPr>
              <a:t>EXAMPLES</a:t>
            </a:r>
          </a:p>
          <a:p>
            <a:pPr marL="0" indent="0">
              <a:lnSpc>
                <a:spcPts val="1900"/>
              </a:lnSpc>
              <a:spcBef>
                <a:spcPts val="0"/>
              </a:spcBef>
              <a:buFont typeface="Arial" pitchFamily="34" charset="0"/>
              <a:buNone/>
            </a:pPr>
            <a:r>
              <a:rPr lang="en-US" sz="1600" b="1" dirty="0">
                <a:solidFill>
                  <a:prstClr val="black"/>
                </a:solidFill>
              </a:rPr>
              <a:t>0 – Healthy Dietary Lifestyle</a:t>
            </a:r>
          </a:p>
          <a:p>
            <a:pPr>
              <a:lnSpc>
                <a:spcPts val="1900"/>
              </a:lnSpc>
              <a:spcBef>
                <a:spcPts val="0"/>
              </a:spcBef>
            </a:pPr>
            <a:r>
              <a:rPr lang="en-US" sz="1600" dirty="0">
                <a:solidFill>
                  <a:prstClr val="black"/>
                </a:solidFill>
              </a:rPr>
              <a:t>May include education support or adjustments for dietary lifestyle.</a:t>
            </a:r>
          </a:p>
          <a:p>
            <a:pPr marL="0" indent="0">
              <a:lnSpc>
                <a:spcPts val="1900"/>
              </a:lnSpc>
              <a:spcBef>
                <a:spcPts val="0"/>
              </a:spcBef>
              <a:buFont typeface="Arial" pitchFamily="34" charset="0"/>
              <a:buNone/>
            </a:pPr>
            <a:r>
              <a:rPr lang="en-US" sz="1600" b="1" dirty="0">
                <a:solidFill>
                  <a:prstClr val="black"/>
                </a:solidFill>
              </a:rPr>
              <a:t>1 – Essential Nutrition Support</a:t>
            </a:r>
          </a:p>
          <a:p>
            <a:pPr>
              <a:lnSpc>
                <a:spcPts val="1900"/>
              </a:lnSpc>
              <a:spcBef>
                <a:spcPts val="0"/>
              </a:spcBef>
            </a:pPr>
            <a:r>
              <a:rPr lang="en-US" sz="1600" dirty="0">
                <a:solidFill>
                  <a:prstClr val="black"/>
                </a:solidFill>
              </a:rPr>
              <a:t>May include a multivitamin or other essential nutrients</a:t>
            </a:r>
          </a:p>
          <a:p>
            <a:pPr marL="0" indent="0">
              <a:lnSpc>
                <a:spcPts val="1900"/>
              </a:lnSpc>
              <a:spcBef>
                <a:spcPts val="0"/>
              </a:spcBef>
              <a:buFont typeface="Arial" pitchFamily="34" charset="0"/>
              <a:buNone/>
            </a:pPr>
            <a:r>
              <a:rPr lang="en-US" sz="1600" b="1" dirty="0">
                <a:solidFill>
                  <a:prstClr val="black"/>
                </a:solidFill>
              </a:rPr>
              <a:t>2 – Optimal Health Support</a:t>
            </a:r>
          </a:p>
          <a:p>
            <a:pPr>
              <a:lnSpc>
                <a:spcPts val="1900"/>
              </a:lnSpc>
              <a:spcBef>
                <a:spcPts val="0"/>
              </a:spcBef>
            </a:pPr>
            <a:r>
              <a:rPr lang="en-US" sz="1600" dirty="0">
                <a:solidFill>
                  <a:prstClr val="black"/>
                </a:solidFill>
              </a:rPr>
              <a:t>May include a product kit to help make sure they have a solid foundation for good nutrition.</a:t>
            </a:r>
          </a:p>
          <a:p>
            <a:pPr marL="0" indent="0">
              <a:lnSpc>
                <a:spcPts val="1900"/>
              </a:lnSpc>
              <a:spcBef>
                <a:spcPts val="0"/>
              </a:spcBef>
              <a:buFont typeface="Arial" pitchFamily="34" charset="0"/>
              <a:buNone/>
            </a:pPr>
            <a:r>
              <a:rPr lang="en-US" sz="1600" b="1" dirty="0">
                <a:solidFill>
                  <a:prstClr val="black"/>
                </a:solidFill>
              </a:rPr>
              <a:t>3 – Customized / Targeted Health Support</a:t>
            </a:r>
          </a:p>
          <a:p>
            <a:pPr>
              <a:lnSpc>
                <a:spcPts val="1900"/>
              </a:lnSpc>
              <a:spcBef>
                <a:spcPts val="0"/>
              </a:spcBef>
            </a:pPr>
            <a:r>
              <a:rPr lang="en-US" sz="1600" dirty="0">
                <a:solidFill>
                  <a:prstClr val="black"/>
                </a:solidFill>
              </a:rPr>
              <a:t>This many include a customized regimen to help with what they uniquely need.</a:t>
            </a:r>
          </a:p>
          <a:p>
            <a:pPr marL="0" indent="0">
              <a:lnSpc>
                <a:spcPts val="1900"/>
              </a:lnSpc>
              <a:spcBef>
                <a:spcPts val="0"/>
              </a:spcBef>
              <a:buFont typeface="Arial" pitchFamily="34" charset="0"/>
              <a:buNone/>
            </a:pPr>
            <a:r>
              <a:rPr lang="en-US" sz="1600" b="1" dirty="0">
                <a:solidFill>
                  <a:prstClr val="black"/>
                </a:solidFill>
              </a:rPr>
              <a:t>4 – Healthy Metabolism and Fitness </a:t>
            </a:r>
          </a:p>
          <a:p>
            <a:pPr>
              <a:lnSpc>
                <a:spcPts val="1900"/>
              </a:lnSpc>
              <a:spcBef>
                <a:spcPts val="0"/>
              </a:spcBef>
            </a:pPr>
            <a:r>
              <a:rPr lang="en-US" sz="1600" dirty="0">
                <a:solidFill>
                  <a:prstClr val="black"/>
                </a:solidFill>
              </a:rPr>
              <a:t>This patient may be motivated for fitness and good health. You can support them with more advanced options.</a:t>
            </a:r>
          </a:p>
          <a:p>
            <a:pPr marL="0" indent="0">
              <a:lnSpc>
                <a:spcPts val="1900"/>
              </a:lnSpc>
              <a:spcBef>
                <a:spcPts val="0"/>
              </a:spcBef>
              <a:buFont typeface="Arial" pitchFamily="34" charset="0"/>
              <a:buNone/>
            </a:pPr>
            <a:r>
              <a:rPr lang="en-US" sz="1600" b="1" dirty="0">
                <a:solidFill>
                  <a:prstClr val="black"/>
                </a:solidFill>
              </a:rPr>
              <a:t>5 – Proactive Health Support</a:t>
            </a:r>
          </a:p>
          <a:p>
            <a:pPr>
              <a:lnSpc>
                <a:spcPts val="1900"/>
              </a:lnSpc>
              <a:spcBef>
                <a:spcPts val="0"/>
              </a:spcBef>
            </a:pPr>
            <a:r>
              <a:rPr lang="en-US" sz="1600" dirty="0">
                <a:solidFill>
                  <a:prstClr val="black"/>
                </a:solidFill>
              </a:rPr>
              <a:t>This patient is serious about their wellness and will be interested in advanced solutions.</a:t>
            </a:r>
          </a:p>
        </p:txBody>
      </p:sp>
      <p:sp>
        <p:nvSpPr>
          <p:cNvPr id="8" name="Rectangle 3"/>
          <p:cNvSpPr txBox="1">
            <a:spLocks noChangeArrowheads="1"/>
          </p:cNvSpPr>
          <p:nvPr/>
        </p:nvSpPr>
        <p:spPr>
          <a:xfrm>
            <a:off x="457200" y="1143019"/>
            <a:ext cx="3657600" cy="474517"/>
          </a:xfrm>
          <a:prstGeom prst="rect">
            <a:avLst/>
          </a:prstGeom>
          <a:solidFill>
            <a:srgbClr val="FFC000"/>
          </a:solidFill>
        </p:spPr>
        <p:txBody>
          <a:bodyPr lIns="91350" tIns="45675" rIns="91350" bIns="45675">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622" indent="0" defTabSz="913509">
              <a:buClr>
                <a:srgbClr val="4F81BD"/>
              </a:buClr>
              <a:buFont typeface="Wingdings 3"/>
              <a:buNone/>
            </a:pPr>
            <a:r>
              <a:rPr lang="zh-CN" altLang="en-US" sz="1600" dirty="0">
                <a:solidFill>
                  <a:prstClr val="black"/>
                </a:solidFill>
                <a:latin typeface="華康儷中黑" pitchFamily="49" charset="-120"/>
                <a:ea typeface="華康儷中黑" pitchFamily="49" charset="-120"/>
              </a:rPr>
              <a:t>專注於</a:t>
            </a:r>
            <a:r>
              <a:rPr lang="zh-TW" altLang="en-US" sz="1600" dirty="0">
                <a:solidFill>
                  <a:prstClr val="black"/>
                </a:solidFill>
                <a:latin typeface="華康儷中黑" pitchFamily="49" charset="-120"/>
                <a:ea typeface="華康儷中黑" pitchFamily="49" charset="-120"/>
              </a:rPr>
              <a:t>主要</a:t>
            </a:r>
            <a:r>
              <a:rPr lang="zh-CN" altLang="en-US" sz="1600" dirty="0">
                <a:solidFill>
                  <a:prstClr val="black"/>
                </a:solidFill>
                <a:latin typeface="華康儷中黑" pitchFamily="49" charset="-120"/>
                <a:ea typeface="華康儷中黑" pitchFamily="49" charset="-120"/>
              </a:rPr>
              <a:t>護</a:t>
            </a:r>
            <a:r>
              <a:rPr lang="zh-TW" altLang="en-US" sz="1600" dirty="0">
                <a:solidFill>
                  <a:prstClr val="black"/>
                </a:solidFill>
                <a:latin typeface="華康儷中黑" pitchFamily="49" charset="-120"/>
                <a:ea typeface="華康儷中黑" pitchFamily="49" charset="-120"/>
              </a:rPr>
              <a:t>理</a:t>
            </a:r>
            <a:r>
              <a:rPr lang="en-US" altLang="zh-TW" sz="1600" dirty="0">
                <a:solidFill>
                  <a:prstClr val="black"/>
                </a:solidFill>
                <a:latin typeface="華康儷中黑" pitchFamily="49" charset="-120"/>
                <a:ea typeface="華康儷中黑" pitchFamily="49" charset="-120"/>
              </a:rPr>
              <a:t> </a:t>
            </a:r>
            <a:r>
              <a:rPr lang="en-US" sz="1600" dirty="0">
                <a:solidFill>
                  <a:prstClr val="black"/>
                </a:solidFill>
              </a:rPr>
              <a:t>Focus On Critical Care</a:t>
            </a:r>
            <a:endParaRPr lang="en-US" sz="1600" dirty="0">
              <a:solidFill>
                <a:prstClr val="black"/>
              </a:solidFill>
              <a:ea typeface="LiHei Pro" pitchFamily="2" charset="-120"/>
            </a:endParaRPr>
          </a:p>
        </p:txBody>
      </p:sp>
      <p:sp>
        <p:nvSpPr>
          <p:cNvPr id="14" name="Rectangle 3"/>
          <p:cNvSpPr txBox="1">
            <a:spLocks noChangeArrowheads="1"/>
          </p:cNvSpPr>
          <p:nvPr/>
        </p:nvSpPr>
        <p:spPr>
          <a:xfrm>
            <a:off x="4914900" y="1143019"/>
            <a:ext cx="3657600" cy="474517"/>
          </a:xfrm>
          <a:prstGeom prst="rect">
            <a:avLst/>
          </a:prstGeom>
          <a:solidFill>
            <a:srgbClr val="92D050"/>
          </a:solidFill>
        </p:spPr>
        <p:txBody>
          <a:bodyPr lIns="91350" tIns="45675" rIns="91350" bIns="45675">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622" indent="0" algn="ctr" defTabSz="913509">
              <a:buClr>
                <a:srgbClr val="4F81BD"/>
              </a:buClr>
              <a:buFont typeface="Wingdings 3"/>
              <a:buNone/>
            </a:pPr>
            <a:r>
              <a:rPr lang="zh-CN" altLang="en-US" sz="1600" dirty="0">
                <a:solidFill>
                  <a:prstClr val="black"/>
                </a:solidFill>
                <a:latin typeface="華康儷中黑" pitchFamily="49" charset="-120"/>
                <a:ea typeface="華康儷中黑" pitchFamily="49" charset="-120"/>
              </a:rPr>
              <a:t>保健規劃</a:t>
            </a:r>
            <a:r>
              <a:rPr lang="en-US" altLang="zh-CN" sz="1600" dirty="0">
                <a:solidFill>
                  <a:prstClr val="black"/>
                </a:solidFill>
                <a:latin typeface="華康儷中黑" pitchFamily="49" charset="-120"/>
                <a:ea typeface="華康儷中黑" pitchFamily="49" charset="-120"/>
              </a:rPr>
              <a:t> </a:t>
            </a:r>
            <a:r>
              <a:rPr lang="en-US" sz="1800" dirty="0">
                <a:solidFill>
                  <a:prstClr val="black"/>
                </a:solidFill>
              </a:rPr>
              <a:t>Wellness Care</a:t>
            </a:r>
          </a:p>
        </p:txBody>
      </p:sp>
    </p:spTree>
    <p:extLst>
      <p:ext uri="{BB962C8B-B14F-4D97-AF65-F5344CB8AC3E}">
        <p14:creationId xmlns="" xmlns:p14="http://schemas.microsoft.com/office/powerpoint/2010/main" val="2578542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587">
                                            <p:txEl>
                                              <p:pRg st="1" end="1"/>
                                            </p:txEl>
                                          </p:spTgt>
                                        </p:tgtEl>
                                        <p:attrNameLst>
                                          <p:attrName>style.visibility</p:attrName>
                                        </p:attrNameLst>
                                      </p:cBhvr>
                                      <p:to>
                                        <p:strVal val="visible"/>
                                      </p:to>
                                    </p:set>
                                    <p:anim calcmode="lin" valueType="num">
                                      <p:cBhvr additive="base">
                                        <p:cTn id="17" dur="5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558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5587">
                                            <p:txEl>
                                              <p:pRg st="2" end="2"/>
                                            </p:txEl>
                                          </p:spTgt>
                                        </p:tgtEl>
                                        <p:attrNameLst>
                                          <p:attrName>style.visibility</p:attrName>
                                        </p:attrNameLst>
                                      </p:cBhvr>
                                      <p:to>
                                        <p:strVal val="visible"/>
                                      </p:to>
                                    </p:set>
                                    <p:anim calcmode="lin" valueType="num">
                                      <p:cBhvr additive="base">
                                        <p:cTn id="27"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558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5587">
                                            <p:txEl>
                                              <p:pRg st="3" end="3"/>
                                            </p:txEl>
                                          </p:spTgt>
                                        </p:tgtEl>
                                        <p:attrNameLst>
                                          <p:attrName>style.visibility</p:attrName>
                                        </p:attrNameLst>
                                      </p:cBhvr>
                                      <p:to>
                                        <p:strVal val="visible"/>
                                      </p:to>
                                    </p:set>
                                    <p:anim calcmode="lin" valueType="num">
                                      <p:cBhvr additive="base">
                                        <p:cTn id="37" dur="500" fill="hold"/>
                                        <p:tgtEl>
                                          <p:spTgt spid="19558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558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 calcmode="lin" valueType="num">
                                      <p:cBhvr additive="base">
                                        <p:cTn id="4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5587">
                                            <p:txEl>
                                              <p:pRg st="4" end="4"/>
                                            </p:txEl>
                                          </p:spTgt>
                                        </p:tgtEl>
                                        <p:attrNameLst>
                                          <p:attrName>style.visibility</p:attrName>
                                        </p:attrNameLst>
                                      </p:cBhvr>
                                      <p:to>
                                        <p:strVal val="visible"/>
                                      </p:to>
                                    </p:set>
                                    <p:anim calcmode="lin" valueType="num">
                                      <p:cBhvr additive="base">
                                        <p:cTn id="47" dur="500" fill="hold"/>
                                        <p:tgtEl>
                                          <p:spTgt spid="19558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5587">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4" end="4"/>
                                            </p:txEl>
                                          </p:spTgt>
                                        </p:tgtEl>
                                        <p:attrNameLst>
                                          <p:attrName>style.visibility</p:attrName>
                                        </p:attrNameLst>
                                      </p:cBhvr>
                                      <p:to>
                                        <p:strVal val="visible"/>
                                      </p:to>
                                    </p:set>
                                    <p:anim calcmode="lin" valueType="num">
                                      <p:cBhvr additive="base">
                                        <p:cTn id="5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5587">
                                            <p:txEl>
                                              <p:pRg st="5" end="5"/>
                                            </p:txEl>
                                          </p:spTgt>
                                        </p:tgtEl>
                                        <p:attrNameLst>
                                          <p:attrName>style.visibility</p:attrName>
                                        </p:attrNameLst>
                                      </p:cBhvr>
                                      <p:to>
                                        <p:strVal val="visible"/>
                                      </p:to>
                                    </p:set>
                                    <p:anim calcmode="lin" valueType="num">
                                      <p:cBhvr additive="base">
                                        <p:cTn id="57" dur="500" fill="hold"/>
                                        <p:tgtEl>
                                          <p:spTgt spid="195587">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5587">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xEl>
                                              <p:pRg st="5" end="5"/>
                                            </p:txEl>
                                          </p:spTgt>
                                        </p:tgtEl>
                                        <p:attrNameLst>
                                          <p:attrName>style.visibility</p:attrName>
                                        </p:attrNameLst>
                                      </p:cBhvr>
                                      <p:to>
                                        <p:strVal val="visible"/>
                                      </p:to>
                                    </p:set>
                                    <p:anim calcmode="lin" valueType="num">
                                      <p:cBhvr additive="base">
                                        <p:cTn id="6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5587">
                                            <p:txEl>
                                              <p:pRg st="6" end="6"/>
                                            </p:txEl>
                                          </p:spTgt>
                                        </p:tgtEl>
                                        <p:attrNameLst>
                                          <p:attrName>style.visibility</p:attrName>
                                        </p:attrNameLst>
                                      </p:cBhvr>
                                      <p:to>
                                        <p:strVal val="visible"/>
                                      </p:to>
                                    </p:set>
                                    <p:anim calcmode="lin" valueType="num">
                                      <p:cBhvr additive="base">
                                        <p:cTn id="67" dur="500" fill="hold"/>
                                        <p:tgtEl>
                                          <p:spTgt spid="195587">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5587">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
                                            <p:txEl>
                                              <p:pRg st="6" end="6"/>
                                            </p:txEl>
                                          </p:spTgt>
                                        </p:tgtEl>
                                        <p:attrNameLst>
                                          <p:attrName>style.visibility</p:attrName>
                                        </p:attrNameLst>
                                      </p:cBhvr>
                                      <p:to>
                                        <p:strVal val="visible"/>
                                      </p:to>
                                    </p:set>
                                    <p:anim calcmode="lin" valueType="num">
                                      <p:cBhvr additive="base">
                                        <p:cTn id="7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95587">
                                            <p:txEl>
                                              <p:pRg st="7" end="7"/>
                                            </p:txEl>
                                          </p:spTgt>
                                        </p:tgtEl>
                                        <p:attrNameLst>
                                          <p:attrName>style.visibility</p:attrName>
                                        </p:attrNameLst>
                                      </p:cBhvr>
                                      <p:to>
                                        <p:strVal val="visible"/>
                                      </p:to>
                                    </p:set>
                                    <p:anim calcmode="lin" valueType="num">
                                      <p:cBhvr additive="base">
                                        <p:cTn id="77" dur="500" fill="hold"/>
                                        <p:tgtEl>
                                          <p:spTgt spid="195587">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95587">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3">
                                            <p:txEl>
                                              <p:pRg st="7" end="7"/>
                                            </p:txEl>
                                          </p:spTgt>
                                        </p:tgtEl>
                                        <p:attrNameLst>
                                          <p:attrName>style.visibility</p:attrName>
                                        </p:attrNameLst>
                                      </p:cBhvr>
                                      <p:to>
                                        <p:strVal val="visible"/>
                                      </p:to>
                                    </p:set>
                                    <p:anim calcmode="lin" valueType="num">
                                      <p:cBhvr additive="base">
                                        <p:cTn id="8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95587">
                                            <p:txEl>
                                              <p:pRg st="8" end="8"/>
                                            </p:txEl>
                                          </p:spTgt>
                                        </p:tgtEl>
                                        <p:attrNameLst>
                                          <p:attrName>style.visibility</p:attrName>
                                        </p:attrNameLst>
                                      </p:cBhvr>
                                      <p:to>
                                        <p:strVal val="visible"/>
                                      </p:to>
                                    </p:set>
                                    <p:anim calcmode="lin" valueType="num">
                                      <p:cBhvr additive="base">
                                        <p:cTn id="87" dur="500" fill="hold"/>
                                        <p:tgtEl>
                                          <p:spTgt spid="195587">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5587">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
                                            <p:txEl>
                                              <p:pRg st="8" end="8"/>
                                            </p:txEl>
                                          </p:spTgt>
                                        </p:tgtEl>
                                        <p:attrNameLst>
                                          <p:attrName>style.visibility</p:attrName>
                                        </p:attrNameLst>
                                      </p:cBhvr>
                                      <p:to>
                                        <p:strVal val="visible"/>
                                      </p:to>
                                    </p:set>
                                    <p:anim calcmode="lin" valueType="num">
                                      <p:cBhvr additive="base">
                                        <p:cTn id="9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5587">
                                            <p:txEl>
                                              <p:pRg st="9" end="9"/>
                                            </p:txEl>
                                          </p:spTgt>
                                        </p:tgtEl>
                                        <p:attrNameLst>
                                          <p:attrName>style.visibility</p:attrName>
                                        </p:attrNameLst>
                                      </p:cBhvr>
                                      <p:to>
                                        <p:strVal val="visible"/>
                                      </p:to>
                                    </p:set>
                                    <p:anim calcmode="lin" valueType="num">
                                      <p:cBhvr additive="base">
                                        <p:cTn id="97" dur="500" fill="hold"/>
                                        <p:tgtEl>
                                          <p:spTgt spid="195587">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95587">
                                            <p:txEl>
                                              <p:pRg st="9" end="9"/>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3">
                                            <p:txEl>
                                              <p:pRg st="9" end="9"/>
                                            </p:txEl>
                                          </p:spTgt>
                                        </p:tgtEl>
                                        <p:attrNameLst>
                                          <p:attrName>style.visibility</p:attrName>
                                        </p:attrNameLst>
                                      </p:cBhvr>
                                      <p:to>
                                        <p:strVal val="visible"/>
                                      </p:to>
                                    </p:set>
                                    <p:anim calcmode="lin" valueType="num">
                                      <p:cBhvr additive="base">
                                        <p:cTn id="101"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95587">
                                            <p:txEl>
                                              <p:pRg st="10" end="10"/>
                                            </p:txEl>
                                          </p:spTgt>
                                        </p:tgtEl>
                                        <p:attrNameLst>
                                          <p:attrName>style.visibility</p:attrName>
                                        </p:attrNameLst>
                                      </p:cBhvr>
                                      <p:to>
                                        <p:strVal val="visible"/>
                                      </p:to>
                                    </p:set>
                                    <p:anim calcmode="lin" valueType="num">
                                      <p:cBhvr additive="base">
                                        <p:cTn id="107" dur="500" fill="hold"/>
                                        <p:tgtEl>
                                          <p:spTgt spid="195587">
                                            <p:txEl>
                                              <p:pRg st="10" end="1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95587">
                                            <p:txEl>
                                              <p:pRg st="10" end="10"/>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3">
                                            <p:txEl>
                                              <p:pRg st="10" end="10"/>
                                            </p:txEl>
                                          </p:spTgt>
                                        </p:tgtEl>
                                        <p:attrNameLst>
                                          <p:attrName>style.visibility</p:attrName>
                                        </p:attrNameLst>
                                      </p:cBhvr>
                                      <p:to>
                                        <p:strVal val="visible"/>
                                      </p:to>
                                    </p:set>
                                    <p:anim calcmode="lin" valueType="num">
                                      <p:cBhvr additive="base">
                                        <p:cTn id="11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95587">
                                            <p:txEl>
                                              <p:pRg st="11" end="11"/>
                                            </p:txEl>
                                          </p:spTgt>
                                        </p:tgtEl>
                                        <p:attrNameLst>
                                          <p:attrName>style.visibility</p:attrName>
                                        </p:attrNameLst>
                                      </p:cBhvr>
                                      <p:to>
                                        <p:strVal val="visible"/>
                                      </p:to>
                                    </p:set>
                                    <p:anim calcmode="lin" valueType="num">
                                      <p:cBhvr additive="base">
                                        <p:cTn id="117" dur="500" fill="hold"/>
                                        <p:tgtEl>
                                          <p:spTgt spid="195587">
                                            <p:txEl>
                                              <p:pRg st="11" end="11"/>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95587">
                                            <p:txEl>
                                              <p:pRg st="11" end="11"/>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3">
                                            <p:txEl>
                                              <p:pRg st="11" end="11"/>
                                            </p:txEl>
                                          </p:spTgt>
                                        </p:tgtEl>
                                        <p:attrNameLst>
                                          <p:attrName>style.visibility</p:attrName>
                                        </p:attrNameLst>
                                      </p:cBhvr>
                                      <p:to>
                                        <p:strVal val="visible"/>
                                      </p:to>
                                    </p:set>
                                    <p:anim calcmode="lin" valueType="num">
                                      <p:cBhvr additive="base">
                                        <p:cTn id="121"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95587">
                                            <p:txEl>
                                              <p:pRg st="12" end="12"/>
                                            </p:txEl>
                                          </p:spTgt>
                                        </p:tgtEl>
                                        <p:attrNameLst>
                                          <p:attrName>style.visibility</p:attrName>
                                        </p:attrNameLst>
                                      </p:cBhvr>
                                      <p:to>
                                        <p:strVal val="visible"/>
                                      </p:to>
                                    </p:set>
                                    <p:anim calcmode="lin" valueType="num">
                                      <p:cBhvr additive="base">
                                        <p:cTn id="127" dur="500" fill="hold"/>
                                        <p:tgtEl>
                                          <p:spTgt spid="195587">
                                            <p:txEl>
                                              <p:pRg st="12" end="1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95587">
                                            <p:txEl>
                                              <p:pRg st="12" end="12"/>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3">
                                            <p:txEl>
                                              <p:pRg st="12" end="12"/>
                                            </p:txEl>
                                          </p:spTgt>
                                        </p:tgtEl>
                                        <p:attrNameLst>
                                          <p:attrName>style.visibility</p:attrName>
                                        </p:attrNameLst>
                                      </p:cBhvr>
                                      <p:to>
                                        <p:strVal val="visible"/>
                                      </p:to>
                                    </p:set>
                                    <p:anim calcmode="lin" valueType="num">
                                      <p:cBhvr additive="base">
                                        <p:cTn id="131"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066800"/>
            <a:ext cx="8934450" cy="3048000"/>
          </a:xfrm>
        </p:spPr>
        <p:txBody>
          <a:bodyPr>
            <a:normAutofit/>
          </a:bodyPr>
          <a:lstStyle/>
          <a:p>
            <a:pPr marL="0" indent="0">
              <a:spcBef>
                <a:spcPts val="0"/>
              </a:spcBef>
              <a:buNone/>
            </a:pPr>
            <a:r>
              <a:rPr lang="zh-CN" altLang="en-US" sz="2000" b="1" dirty="0">
                <a:latin typeface="華康儷中黑" panose="020B0509000000000000" pitchFamily="49" charset="-120"/>
                <a:ea typeface="華康儷中黑" panose="020B0509000000000000" pitchFamily="49" charset="-120"/>
              </a:rPr>
              <a:t>我們的紅利計</a:t>
            </a:r>
            <a:r>
              <a:rPr lang="zh-TW" altLang="en-US" sz="2000" b="1" dirty="0">
                <a:latin typeface="華康儷中黑" panose="020B0509000000000000" pitchFamily="49" charset="-120"/>
                <a:ea typeface="華康儷中黑" panose="020B0509000000000000" pitchFamily="49" charset="-120"/>
              </a:rPr>
              <a:t>劃</a:t>
            </a:r>
            <a:r>
              <a:rPr lang="zh-CN" altLang="en-US" sz="2000" b="1" dirty="0">
                <a:latin typeface="華康儷中黑" panose="020B0509000000000000" pitchFamily="49" charset="-120"/>
                <a:ea typeface="華康儷中黑" panose="020B0509000000000000" pitchFamily="49" charset="-120"/>
              </a:rPr>
              <a:t>為何在保健行業產生重</a:t>
            </a:r>
            <a:r>
              <a:rPr lang="zh-TW" altLang="en-US" sz="2000" b="1" dirty="0">
                <a:latin typeface="華康儷中黑" panose="020B0509000000000000" pitchFamily="49" charset="-120"/>
                <a:ea typeface="華康儷中黑" panose="020B0509000000000000" pitchFamily="49" charset="-120"/>
              </a:rPr>
              <a:t>大</a:t>
            </a:r>
            <a:r>
              <a:rPr lang="zh-CN" altLang="en-US" sz="2000" b="1" dirty="0">
                <a:latin typeface="華康儷中黑" panose="020B0509000000000000" pitchFamily="49" charset="-120"/>
                <a:ea typeface="華康儷中黑" panose="020B0509000000000000" pitchFamily="49" charset="-120"/>
              </a:rPr>
              <a:t>的效果？</a:t>
            </a:r>
            <a:endParaRPr lang="en-US" altLang="zh-CN" sz="2000" b="1" dirty="0">
              <a:latin typeface="華康儷中黑" panose="020B0509000000000000" pitchFamily="49" charset="-120"/>
              <a:ea typeface="華康儷中黑" panose="020B0509000000000000" pitchFamily="49" charset="-120"/>
            </a:endParaRPr>
          </a:p>
          <a:p>
            <a:pPr>
              <a:spcBef>
                <a:spcPts val="0"/>
              </a:spcBef>
            </a:pPr>
            <a:r>
              <a:rPr lang="zh-CN" altLang="en-US" sz="2000" dirty="0">
                <a:latin typeface="華康儷中黑" panose="020B0509000000000000" pitchFamily="49" charset="-120"/>
                <a:ea typeface="華康儷中黑" panose="020B0509000000000000" pitchFamily="49" charset="-120"/>
              </a:rPr>
              <a:t>它促進多種專業人士和</a:t>
            </a:r>
            <a:r>
              <a:rPr lang="zh-TW" altLang="en-US" sz="2000" dirty="0">
                <a:latin typeface="華康儷中黑" panose="020B0509000000000000" pitchFamily="49" charset="-120"/>
                <a:ea typeface="華康儷中黑" panose="020B0509000000000000" pitchFamily="49" charset="-120"/>
              </a:rPr>
              <a:t>各</a:t>
            </a:r>
            <a:r>
              <a:rPr lang="zh-CN" altLang="en-US" sz="2000" dirty="0">
                <a:latin typeface="華康儷中黑" panose="020B0509000000000000" pitchFamily="49" charset="-120"/>
                <a:ea typeface="華康儷中黑" panose="020B0509000000000000" pitchFamily="49" charset="-120"/>
              </a:rPr>
              <a:t>種專長的合作</a:t>
            </a:r>
            <a:endParaRPr lang="en-US" altLang="zh-CN" sz="2000" dirty="0">
              <a:latin typeface="華康儷中黑" panose="020B0509000000000000" pitchFamily="49" charset="-120"/>
              <a:ea typeface="華康儷中黑" panose="020B0509000000000000" pitchFamily="49" charset="-120"/>
            </a:endParaRPr>
          </a:p>
          <a:p>
            <a:pPr>
              <a:spcBef>
                <a:spcPts val="0"/>
              </a:spcBef>
            </a:pPr>
            <a:r>
              <a:rPr lang="zh-CN" altLang="en-US" sz="2000" dirty="0">
                <a:latin typeface="華康儷中黑" panose="020B0509000000000000" pitchFamily="49" charset="-120"/>
                <a:ea typeface="華康儷中黑" panose="020B0509000000000000" pitchFamily="49" charset="-120"/>
              </a:rPr>
              <a:t>它為診所職員提供獎勵方案，且不</a:t>
            </a:r>
            <a:r>
              <a:rPr lang="zh-TW" altLang="en-US" sz="2000" dirty="0">
                <a:latin typeface="華康儷中黑" panose="020B0509000000000000" pitchFamily="49" charset="-120"/>
                <a:ea typeface="華康儷中黑" panose="020B0509000000000000" pitchFamily="49" charset="-120"/>
              </a:rPr>
              <a:t>會</a:t>
            </a:r>
            <a:r>
              <a:rPr lang="zh-CN" altLang="en-US" sz="2000" dirty="0">
                <a:latin typeface="華康儷中黑" panose="020B0509000000000000" pitchFamily="49" charset="-120"/>
                <a:ea typeface="華康儷中黑" panose="020B0509000000000000" pitchFamily="49" charset="-120"/>
              </a:rPr>
              <a:t>增加健康專業人士的費用</a:t>
            </a:r>
            <a:endParaRPr lang="en-US" altLang="zh-CN" sz="2000" dirty="0">
              <a:latin typeface="華康儷中黑" panose="020B0509000000000000" pitchFamily="49" charset="-120"/>
              <a:ea typeface="華康儷中黑" panose="020B0509000000000000" pitchFamily="49" charset="-120"/>
            </a:endParaRPr>
          </a:p>
          <a:p>
            <a:pPr>
              <a:spcBef>
                <a:spcPts val="0"/>
              </a:spcBef>
            </a:pPr>
            <a:r>
              <a:rPr lang="zh-CN" altLang="en-US" sz="2000" dirty="0">
                <a:latin typeface="華康儷中黑" panose="020B0509000000000000" pitchFamily="49" charset="-120"/>
                <a:ea typeface="華康儷中黑" panose="020B0509000000000000" pitchFamily="49" charset="-120"/>
              </a:rPr>
              <a:t>它是一</a:t>
            </a:r>
            <a:r>
              <a:rPr lang="zh-TW" altLang="en-US" sz="2000" dirty="0">
                <a:latin typeface="華康儷中黑" panose="020B0509000000000000" pitchFamily="49" charset="-120"/>
                <a:ea typeface="華康儷中黑" panose="020B0509000000000000" pitchFamily="49" charset="-120"/>
              </a:rPr>
              <a:t>個</a:t>
            </a:r>
            <a:r>
              <a:rPr lang="zh-CN" altLang="en-US" sz="2000" dirty="0">
                <a:latin typeface="華康儷中黑" panose="020B0509000000000000" pitchFamily="49" charset="-120"/>
                <a:ea typeface="華康儷中黑" panose="020B0509000000000000" pitchFamily="49" charset="-120"/>
              </a:rPr>
              <a:t>事業，可以提供真正和永續的收入，並可用來為退休</a:t>
            </a:r>
            <a:r>
              <a:rPr lang="zh-TW" altLang="en-US" sz="2000" dirty="0">
                <a:latin typeface="華康儷中黑" panose="020B0509000000000000" pitchFamily="49" charset="-120"/>
                <a:ea typeface="華康儷中黑" panose="020B0509000000000000" pitchFamily="49" charset="-120"/>
              </a:rPr>
              <a:t>作</a:t>
            </a:r>
            <a:r>
              <a:rPr lang="zh-CN" altLang="en-US" sz="2000" dirty="0">
                <a:latin typeface="華康儷中黑" panose="020B0509000000000000" pitchFamily="49" charset="-120"/>
                <a:ea typeface="華康儷中黑" panose="020B0509000000000000" pitchFamily="49" charset="-120"/>
              </a:rPr>
              <a:t>準備</a:t>
            </a:r>
            <a:endParaRPr lang="en-US" altLang="zh-CN" sz="2000" dirty="0">
              <a:latin typeface="華康儷中黑" panose="020B0509000000000000" pitchFamily="49" charset="-120"/>
              <a:ea typeface="華康儷中黑" panose="020B0509000000000000" pitchFamily="49" charset="-120"/>
            </a:endParaRPr>
          </a:p>
          <a:p>
            <a:pPr>
              <a:spcBef>
                <a:spcPts val="0"/>
              </a:spcBef>
            </a:pPr>
            <a:r>
              <a:rPr lang="zh-CN" altLang="en-US" sz="2000" dirty="0">
                <a:latin typeface="華康儷中黑" panose="020B0509000000000000" pitchFamily="49" charset="-120"/>
                <a:ea typeface="華康儷中黑" panose="020B0509000000000000" pitchFamily="49" charset="-120"/>
              </a:rPr>
              <a:t>它有助建立牢固的引薦網絡，幫助帶來新病人</a:t>
            </a:r>
            <a:endParaRPr lang="en-US" sz="2000" dirty="0">
              <a:latin typeface="華康儷中黑" panose="020B0509000000000000" pitchFamily="49" charset="-120"/>
              <a:ea typeface="華康儷中黑" panose="020B0509000000000000" pitchFamily="49" charset="-120"/>
            </a:endParaRPr>
          </a:p>
          <a:p>
            <a:pPr marL="0" indent="0">
              <a:spcBef>
                <a:spcPts val="0"/>
              </a:spcBef>
              <a:buNone/>
            </a:pPr>
            <a:r>
              <a:rPr lang="zh-CN" altLang="en-US" sz="2000" b="1" dirty="0">
                <a:latin typeface="華康儷中黑" panose="020B0509000000000000" pitchFamily="49" charset="-120"/>
                <a:ea typeface="華康儷中黑" panose="020B0509000000000000" pitchFamily="49" charset="-120"/>
              </a:rPr>
              <a:t>美安香港為你提供兩種收入：</a:t>
            </a:r>
            <a:endParaRPr lang="en-US" sz="2000" b="1" dirty="0">
              <a:latin typeface="華康儷中黑" panose="020B0509000000000000" pitchFamily="49" charset="-120"/>
              <a:ea typeface="華康儷中黑" panose="020B0509000000000000" pitchFamily="49" charset="-120"/>
            </a:endParaRPr>
          </a:p>
          <a:p>
            <a:pPr marL="342571" lvl="1" indent="-342571">
              <a:spcBef>
                <a:spcPts val="0"/>
              </a:spcBef>
              <a:buFont typeface="Arial" pitchFamily="34" charset="0"/>
              <a:buChar char="•"/>
            </a:pPr>
            <a:r>
              <a:rPr lang="zh-CN" altLang="en-US" sz="2000" dirty="0">
                <a:latin typeface="華康儷中黑" panose="020B0509000000000000" pitchFamily="49" charset="-120"/>
                <a:ea typeface="華康儷中黑" panose="020B0509000000000000" pitchFamily="49" charset="-120"/>
              </a:rPr>
              <a:t>零售利潤</a:t>
            </a:r>
            <a:endParaRPr lang="en-US" sz="2000" dirty="0">
              <a:latin typeface="華康儷中黑" panose="020B0509000000000000" pitchFamily="49" charset="-120"/>
              <a:ea typeface="華康儷中黑" panose="020B0509000000000000" pitchFamily="49" charset="-120"/>
            </a:endParaRPr>
          </a:p>
          <a:p>
            <a:pPr marL="342571" lvl="1" indent="-342571">
              <a:spcBef>
                <a:spcPts val="0"/>
              </a:spcBef>
              <a:buFont typeface="Arial" pitchFamily="34" charset="0"/>
              <a:buChar char="•"/>
            </a:pPr>
            <a:r>
              <a:rPr lang="zh-CN" altLang="en-US" sz="2000" dirty="0">
                <a:latin typeface="華康儷中黑" panose="020B0509000000000000" pitchFamily="49" charset="-120"/>
                <a:ea typeface="華康儷中黑" panose="020B0509000000000000" pitchFamily="49" charset="-120"/>
              </a:rPr>
              <a:t>永續的佣金</a:t>
            </a:r>
          </a:p>
          <a:p>
            <a:pPr lvl="1">
              <a:spcBef>
                <a:spcPts val="0"/>
              </a:spcBef>
            </a:pPr>
            <a:endParaRPr lang="en-US" sz="2000" dirty="0">
              <a:latin typeface="華康儷中黑" panose="020B0509000000000000" pitchFamily="49" charset="-120"/>
              <a:ea typeface="華康儷中黑" panose="020B0509000000000000" pitchFamily="49" charset="-120"/>
            </a:endParaRPr>
          </a:p>
        </p:txBody>
      </p:sp>
      <p:sp>
        <p:nvSpPr>
          <p:cNvPr id="4" name="TextBox 3"/>
          <p:cNvSpPr txBox="1"/>
          <p:nvPr/>
        </p:nvSpPr>
        <p:spPr>
          <a:xfrm>
            <a:off x="26276" y="6477000"/>
            <a:ext cx="8610600" cy="523220"/>
          </a:xfrm>
          <a:prstGeom prst="rect">
            <a:avLst/>
          </a:prstGeom>
          <a:noFill/>
        </p:spPr>
        <p:txBody>
          <a:bodyPr wrap="square" lIns="91350" tIns="45675" rIns="91350" bIns="45675" rtlCol="0">
            <a:spAutoFit/>
          </a:bodyPr>
          <a:lstStyle/>
          <a:p>
            <a:pPr marL="0" lvl="1" defTabSz="913509"/>
            <a:r>
              <a:rPr lang="zh-CN" altLang="en-US" sz="700" dirty="0">
                <a:solidFill>
                  <a:prstClr val="black"/>
                </a:solidFill>
                <a:ea typeface="華康儷中黑" panose="020B0509000000000000" pitchFamily="49" charset="-120"/>
              </a:rPr>
              <a:t>*本文件提及的收入程度僅供參考，並不代表一般</a:t>
            </a:r>
            <a:r>
              <a:rPr lang="en-US" altLang="zh-CN" sz="700" dirty="0">
                <a:solidFill>
                  <a:prstClr val="black"/>
                </a:solidFill>
                <a:ea typeface="華康儷中黑" panose="020B0509000000000000" pitchFamily="49" charset="-120"/>
              </a:rPr>
              <a:t>HP</a:t>
            </a:r>
            <a:r>
              <a:rPr lang="zh-CN" altLang="en-US" sz="700" dirty="0">
                <a:solidFill>
                  <a:prstClr val="black"/>
                </a:solidFill>
                <a:ea typeface="華康儷中黑" panose="020B0509000000000000" pitchFamily="49" charset="-120"/>
              </a:rPr>
              <a:t>或</a:t>
            </a:r>
            <a:r>
              <a:rPr lang="en-US" altLang="zh-CN" sz="700" dirty="0">
                <a:solidFill>
                  <a:prstClr val="black"/>
                </a:solidFill>
                <a:ea typeface="華康儷中黑" panose="020B0509000000000000" pitchFamily="49" charset="-120"/>
              </a:rPr>
              <a:t>HP1</a:t>
            </a:r>
            <a:r>
              <a:rPr lang="zh-CN" altLang="en-US" sz="700" dirty="0">
                <a:solidFill>
                  <a:prstClr val="black"/>
                </a:solidFill>
                <a:ea typeface="華康儷中黑" panose="020B0509000000000000" pitchFamily="49" charset="-120"/>
              </a:rPr>
              <a:t>的收入，也不表示任何獨立經銷商都可以有同等級的收入。任何一位</a:t>
            </a:r>
            <a:r>
              <a:rPr lang="en-US" altLang="zh-CN" sz="700" dirty="0">
                <a:solidFill>
                  <a:prstClr val="black"/>
                </a:solidFill>
                <a:ea typeface="華康儷中黑" panose="020B0509000000000000" pitchFamily="49" charset="-120"/>
              </a:rPr>
              <a:t>HP</a:t>
            </a:r>
            <a:r>
              <a:rPr lang="zh-CN" altLang="en-US" sz="700" dirty="0">
                <a:solidFill>
                  <a:prstClr val="black"/>
                </a:solidFill>
                <a:ea typeface="華康儷中黑" panose="020B0509000000000000" pitchFamily="49" charset="-120"/>
              </a:rPr>
              <a:t>或</a:t>
            </a:r>
            <a:r>
              <a:rPr lang="en-US" altLang="zh-CN" sz="700" dirty="0">
                <a:solidFill>
                  <a:prstClr val="black"/>
                </a:solidFill>
                <a:ea typeface="華康儷中黑" panose="020B0509000000000000" pitchFamily="49" charset="-120"/>
              </a:rPr>
              <a:t>HP1</a:t>
            </a:r>
            <a:r>
              <a:rPr lang="zh-CN" altLang="en-US" sz="700" dirty="0">
                <a:solidFill>
                  <a:prstClr val="black"/>
                </a:solidFill>
                <a:ea typeface="華康儷中黑" panose="020B0509000000000000" pitchFamily="49" charset="-120"/>
              </a:rPr>
              <a:t>能否成功，端看個人發展自己的事業時的努力、才能及投入程度。</a:t>
            </a:r>
            <a:r>
              <a:rPr lang="en-US" sz="700" b="1" dirty="0">
                <a:solidFill>
                  <a:prstClr val="black"/>
                </a:solidFill>
                <a:ea typeface="華康儷中黑" panose="020B0509000000000000" pitchFamily="49" charset="-120"/>
              </a:rPr>
              <a:t>The income levels mentioned are for illustration purposes only. They are not intended to represent the income of a typical HP or HP1, nor are they intended to represent that any given Independent Distributor will earn income in that amount. The success of any HP or HP1 will depend upon the amount of hard work, talent, and dedication which he or she devotes to building his or her Market Hong Kong Business.</a:t>
            </a:r>
            <a:endParaRPr lang="en-US" sz="700" dirty="0">
              <a:solidFill>
                <a:prstClr val="black"/>
              </a:solidFill>
              <a:ea typeface="華康儷中黑" panose="020B0509000000000000" pitchFamily="49" charset="-120"/>
            </a:endParaRPr>
          </a:p>
          <a:p>
            <a:pPr marL="0" lvl="1" defTabSz="913509"/>
            <a:endParaRPr lang="en-US" sz="700" dirty="0">
              <a:solidFill>
                <a:prstClr val="black"/>
              </a:solidFill>
              <a:ea typeface="華康儷中黑" panose="020B0509000000000000" pitchFamily="49" charset="-120"/>
            </a:endParaRPr>
          </a:p>
        </p:txBody>
      </p:sp>
      <p:sp>
        <p:nvSpPr>
          <p:cNvPr id="5" name="Content Placeholder 1"/>
          <p:cNvSpPr txBox="1">
            <a:spLocks/>
          </p:cNvSpPr>
          <p:nvPr/>
        </p:nvSpPr>
        <p:spPr>
          <a:xfrm>
            <a:off x="228600" y="3505201"/>
            <a:ext cx="8610600" cy="44196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a:solidFill>
                  <a:prstClr val="black"/>
                </a:solidFill>
              </a:rPr>
              <a:t>Why does our compensation plan produce powerful results in healthcare?</a:t>
            </a:r>
          </a:p>
          <a:p>
            <a:pPr>
              <a:spcBef>
                <a:spcPts val="0"/>
              </a:spcBef>
            </a:pPr>
            <a:r>
              <a:rPr lang="en-US" sz="1800" dirty="0">
                <a:solidFill>
                  <a:prstClr val="black"/>
                </a:solidFill>
              </a:rPr>
              <a:t>It promotes teamwork among multiple Health Professionals </a:t>
            </a:r>
            <a:br>
              <a:rPr lang="en-US" sz="1800" dirty="0">
                <a:solidFill>
                  <a:prstClr val="black"/>
                </a:solidFill>
              </a:rPr>
            </a:br>
            <a:r>
              <a:rPr lang="en-US" sz="1800" dirty="0">
                <a:solidFill>
                  <a:prstClr val="black"/>
                </a:solidFill>
              </a:rPr>
              <a:t>or disciplines.</a:t>
            </a:r>
          </a:p>
          <a:p>
            <a:pPr>
              <a:spcBef>
                <a:spcPts val="0"/>
              </a:spcBef>
            </a:pPr>
            <a:r>
              <a:rPr lang="en-US" sz="1800" dirty="0">
                <a:solidFill>
                  <a:prstClr val="black"/>
                </a:solidFill>
              </a:rPr>
              <a:t>It provides a solution for staff incentives at no expense to the Health Professional.</a:t>
            </a:r>
          </a:p>
          <a:p>
            <a:pPr>
              <a:spcBef>
                <a:spcPts val="0"/>
              </a:spcBef>
            </a:pPr>
            <a:r>
              <a:rPr lang="en-US" sz="1800" dirty="0">
                <a:solidFill>
                  <a:prstClr val="black"/>
                </a:solidFill>
              </a:rPr>
              <a:t>It operates as a business to provide a true, ongoing income stream that can be leveraged for retirement.</a:t>
            </a:r>
          </a:p>
          <a:p>
            <a:pPr>
              <a:spcBef>
                <a:spcPts val="0"/>
              </a:spcBef>
            </a:pPr>
            <a:r>
              <a:rPr lang="en-US" sz="1800" dirty="0">
                <a:solidFill>
                  <a:prstClr val="black"/>
                </a:solidFill>
              </a:rPr>
              <a:t>It helps to build a solid referral network in support of new patient generation.</a:t>
            </a:r>
          </a:p>
          <a:p>
            <a:pPr marL="0" indent="0">
              <a:spcBef>
                <a:spcPts val="0"/>
              </a:spcBef>
              <a:buFont typeface="Arial" pitchFamily="34" charset="0"/>
              <a:buNone/>
            </a:pPr>
            <a:r>
              <a:rPr lang="en-US" sz="1800" b="1" dirty="0">
                <a:solidFill>
                  <a:prstClr val="black"/>
                </a:solidFill>
              </a:rPr>
              <a:t>Market Hong Kong offers you two forms of income:</a:t>
            </a:r>
          </a:p>
          <a:p>
            <a:pPr>
              <a:spcBef>
                <a:spcPts val="0"/>
              </a:spcBef>
            </a:pPr>
            <a:r>
              <a:rPr lang="en-US" sz="1800" dirty="0">
                <a:solidFill>
                  <a:prstClr val="black"/>
                </a:solidFill>
              </a:rPr>
              <a:t>Retail profit</a:t>
            </a:r>
          </a:p>
          <a:p>
            <a:pPr>
              <a:spcBef>
                <a:spcPts val="0"/>
              </a:spcBef>
            </a:pPr>
            <a:r>
              <a:rPr lang="en-US" sz="1800" dirty="0">
                <a:solidFill>
                  <a:prstClr val="black"/>
                </a:solidFill>
              </a:rPr>
              <a:t>Ongoing commissions</a:t>
            </a:r>
            <a:endParaRPr lang="en-US" sz="1800" dirty="0">
              <a:solidFill>
                <a:prstClr val="black"/>
              </a:solidFill>
              <a:ea typeface="LiHei Pro" pitchFamily="2" charset="-120"/>
            </a:endParaRPr>
          </a:p>
        </p:txBody>
      </p:sp>
      <p:sp>
        <p:nvSpPr>
          <p:cNvPr id="7" name="TextBox 6"/>
          <p:cNvSpPr txBox="1"/>
          <p:nvPr/>
        </p:nvSpPr>
        <p:spPr>
          <a:xfrm>
            <a:off x="1434798" y="35004"/>
            <a:ext cx="6566221" cy="1107996"/>
          </a:xfrm>
          <a:prstGeom prst="rect">
            <a:avLst/>
          </a:prstGeom>
          <a:noFill/>
        </p:spPr>
        <p:txBody>
          <a:bodyPr wrap="none" lIns="91350" tIns="45675" rIns="91350" bIns="45675" rtlCol="0">
            <a:spAutoFit/>
          </a:bodyPr>
          <a:lstStyle/>
          <a:p>
            <a:pPr algn="ctr" defTabSz="913509"/>
            <a:r>
              <a:rPr lang="zh-CN" altLang="en-US" sz="3800" dirty="0">
                <a:solidFill>
                  <a:srgbClr val="39639D"/>
                </a:solidFill>
                <a:ea typeface="華康儷中黑" panose="020B0509000000000000" pitchFamily="49" charset="-120"/>
                <a:cs typeface="Futura Book"/>
              </a:rPr>
              <a:t>兩種收入：利潤與佣金</a:t>
            </a:r>
            <a:r>
              <a:rPr lang="en-US" altLang="zh-CN" sz="3000" dirty="0">
                <a:solidFill>
                  <a:srgbClr val="39639D"/>
                </a:solidFill>
                <a:ea typeface="華康儷中黑" panose="020B0509000000000000" pitchFamily="49" charset="-120"/>
                <a:cs typeface="Futura Book"/>
              </a:rPr>
              <a:t/>
            </a:r>
            <a:br>
              <a:rPr lang="en-US" altLang="zh-CN" sz="3000" dirty="0">
                <a:solidFill>
                  <a:srgbClr val="39639D"/>
                </a:solidFill>
                <a:ea typeface="華康儷中黑" panose="020B0509000000000000" pitchFamily="49" charset="-120"/>
                <a:cs typeface="Futura Book"/>
              </a:rPr>
            </a:br>
            <a:r>
              <a:rPr lang="en-US" sz="2800" dirty="0">
                <a:solidFill>
                  <a:srgbClr val="39639D"/>
                </a:solidFill>
                <a:ea typeface="華康儷中黑" panose="020B0509000000000000" pitchFamily="49" charset="-120"/>
                <a:cs typeface="Futura Book"/>
              </a:rPr>
              <a:t>Two Forms of Income:  Profit &amp; Commission</a:t>
            </a:r>
          </a:p>
        </p:txBody>
      </p:sp>
    </p:spTree>
    <p:extLst>
      <p:ext uri="{BB962C8B-B14F-4D97-AF65-F5344CB8AC3E}">
        <p14:creationId xmlns="" xmlns:p14="http://schemas.microsoft.com/office/powerpoint/2010/main" val="4080163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500"/>
                                        <p:tgtEl>
                                          <p:spTgt spid="2">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500"/>
                                        <p:tgtEl>
                                          <p:spTgt spid="2">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500"/>
                                        <p:tgtEl>
                                          <p:spTgt spid="5">
                                            <p:txEl>
                                              <p:pRg st="5" end="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fade">
                                      <p:cBhvr>
                                        <p:cTn id="59" dur="500"/>
                                        <p:tgtEl>
                                          <p:spTgt spid="5">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4209890"/>
            <a:ext cx="4191000" cy="1200329"/>
          </a:xfrm>
          <a:prstGeom prst="rect">
            <a:avLst/>
          </a:prstGeom>
          <a:noFill/>
        </p:spPr>
        <p:txBody>
          <a:bodyPr wrap="square" lIns="91350" tIns="45675" rIns="91350" bIns="45675" rtlCol="0">
            <a:spAutoFit/>
          </a:bodyPr>
          <a:lstStyle/>
          <a:p>
            <a:pPr defTabSz="913509"/>
            <a:r>
              <a:rPr lang="zh-CN" altLang="en-US" sz="2400" u="sng" dirty="0">
                <a:solidFill>
                  <a:prstClr val="black"/>
                </a:solidFill>
                <a:ea typeface="華康儷中黑" panose="020B0509000000000000" pitchFamily="49" charset="-120"/>
              </a:rPr>
              <a:t>佣金 </a:t>
            </a:r>
            <a:endParaRPr lang="en-US" altLang="zh-CN" sz="2400" u="sng" dirty="0">
              <a:solidFill>
                <a:prstClr val="black"/>
              </a:solidFill>
              <a:ea typeface="華康儷中黑" panose="020B0509000000000000" pitchFamily="49" charset="-120"/>
            </a:endParaRPr>
          </a:p>
          <a:p>
            <a:pPr defTabSz="913509"/>
            <a:r>
              <a:rPr lang="en-US" sz="2400" dirty="0">
                <a:solidFill>
                  <a:prstClr val="black"/>
                </a:solidFill>
                <a:ea typeface="華康儷中黑" panose="020B0509000000000000" pitchFamily="49" charset="-120"/>
              </a:rPr>
              <a:t>BV: 65 x </a:t>
            </a:r>
            <a:r>
              <a:rPr lang="en-US" sz="2400" dirty="0">
                <a:solidFill>
                  <a:srgbClr val="FF0000"/>
                </a:solidFill>
                <a:ea typeface="華康儷中黑" panose="020B0509000000000000" pitchFamily="49" charset="-120"/>
              </a:rPr>
              <a:t>500</a:t>
            </a:r>
            <a:r>
              <a:rPr lang="en-US" sz="2400" dirty="0">
                <a:solidFill>
                  <a:prstClr val="black"/>
                </a:solidFill>
                <a:ea typeface="華康儷中黑" panose="020B0509000000000000" pitchFamily="49" charset="-120"/>
              </a:rPr>
              <a:t> = 32,500BV </a:t>
            </a:r>
            <a:r>
              <a:rPr lang="zh-CN" altLang="en-US" sz="2400" dirty="0">
                <a:solidFill>
                  <a:prstClr val="black"/>
                </a:solidFill>
                <a:ea typeface="華康儷中黑" panose="020B0509000000000000" pitchFamily="49" charset="-120"/>
              </a:rPr>
              <a:t>每</a:t>
            </a:r>
            <a:r>
              <a:rPr lang="zh-TW" altLang="en-US" sz="2400" dirty="0">
                <a:solidFill>
                  <a:prstClr val="black"/>
                </a:solidFill>
                <a:ea typeface="華康儷中黑" panose="020B0509000000000000" pitchFamily="49" charset="-120"/>
              </a:rPr>
              <a:t>季</a:t>
            </a:r>
            <a:r>
              <a:rPr lang="en-US" sz="2400" dirty="0">
                <a:solidFill>
                  <a:prstClr val="black"/>
                </a:solidFill>
                <a:ea typeface="華康儷中黑" panose="020B0509000000000000" pitchFamily="49" charset="-120"/>
              </a:rPr>
              <a:t/>
            </a:r>
            <a:br>
              <a:rPr lang="en-US" sz="2400" dirty="0">
                <a:solidFill>
                  <a:prstClr val="black"/>
                </a:solidFill>
                <a:ea typeface="華康儷中黑" panose="020B0509000000000000" pitchFamily="49" charset="-120"/>
              </a:rPr>
            </a:br>
            <a:r>
              <a:rPr lang="zh-TW" altLang="en-US" sz="2400" dirty="0">
                <a:solidFill>
                  <a:prstClr val="black"/>
                </a:solidFill>
                <a:ea typeface="華康儷中黑" panose="020B0509000000000000" pitchFamily="49" charset="-120"/>
              </a:rPr>
              <a:t>每月 </a:t>
            </a:r>
            <a:r>
              <a:rPr lang="en-US" altLang="zh-TW" sz="2400" dirty="0">
                <a:solidFill>
                  <a:prstClr val="black"/>
                </a:solidFill>
                <a:ea typeface="華康儷中黑" panose="020B0509000000000000" pitchFamily="49" charset="-120"/>
              </a:rPr>
              <a:t>BV</a:t>
            </a:r>
            <a:r>
              <a:rPr lang="zh-TW" altLang="en-US" sz="2400" dirty="0">
                <a:solidFill>
                  <a:prstClr val="black"/>
                </a:solidFill>
                <a:ea typeface="華康儷中黑" panose="020B0509000000000000" pitchFamily="49" charset="-120"/>
              </a:rPr>
              <a:t>：</a:t>
            </a:r>
            <a:r>
              <a:rPr lang="en-US" sz="2400" dirty="0">
                <a:solidFill>
                  <a:prstClr val="black"/>
                </a:solidFill>
                <a:ea typeface="華康儷中黑" panose="020B0509000000000000" pitchFamily="49" charset="-120"/>
              </a:rPr>
              <a:t>11,833</a:t>
            </a:r>
          </a:p>
        </p:txBody>
      </p:sp>
      <p:sp>
        <p:nvSpPr>
          <p:cNvPr id="10" name="Title 2"/>
          <p:cNvSpPr txBox="1">
            <a:spLocks/>
          </p:cNvSpPr>
          <p:nvPr/>
        </p:nvSpPr>
        <p:spPr>
          <a:xfrm>
            <a:off x="685800" y="3314700"/>
            <a:ext cx="3124200" cy="762000"/>
          </a:xfrm>
          <a:prstGeom prst="rect">
            <a:avLst/>
          </a:prstGeom>
          <a:effectLst/>
        </p:spPr>
        <p:txBody>
          <a:bodyPr vert="horz" lIns="91350" tIns="45675" rIns="91350" bIns="45675" rtlCol="0" anchor="ctr">
            <a:noAutofit/>
          </a:bodyPr>
          <a:lstStyle/>
          <a:p>
            <a:pPr algn="ctr" defTabSz="913509">
              <a:lnSpc>
                <a:spcPts val="2300"/>
              </a:lnSpc>
              <a:spcBef>
                <a:spcPct val="0"/>
              </a:spcBef>
              <a:defRPr/>
            </a:pPr>
            <a:r>
              <a:rPr lang="zh-CN" altLang="en-US" sz="2800" dirty="0">
                <a:solidFill>
                  <a:srgbClr val="39639D"/>
                </a:solidFill>
                <a:ea typeface="華康儷中黑" panose="020B0509000000000000" pitchFamily="49" charset="-120"/>
                <a:cs typeface="Futura Book"/>
              </a:rPr>
              <a:t>零售利潤範例</a:t>
            </a:r>
            <a:endParaRPr lang="en-US" altLang="zh-CN" sz="2800" dirty="0">
              <a:solidFill>
                <a:srgbClr val="39639D"/>
              </a:solidFill>
              <a:ea typeface="華康儷中黑" panose="020B0509000000000000" pitchFamily="49" charset="-120"/>
              <a:cs typeface="Futura Book"/>
            </a:endParaRPr>
          </a:p>
          <a:p>
            <a:pPr algn="ctr" defTabSz="913509">
              <a:lnSpc>
                <a:spcPts val="2300"/>
              </a:lnSpc>
              <a:spcBef>
                <a:spcPct val="0"/>
              </a:spcBef>
              <a:defRPr/>
            </a:pPr>
            <a:r>
              <a:rPr lang="en-US" sz="2200" u="sng" dirty="0">
                <a:solidFill>
                  <a:srgbClr val="39639D"/>
                </a:solidFill>
                <a:ea typeface="華康儷中黑" panose="020B0509000000000000" pitchFamily="49" charset="-120"/>
                <a:cs typeface="Futura Book"/>
              </a:rPr>
              <a:t>Retail Profit Sample</a:t>
            </a:r>
          </a:p>
        </p:txBody>
      </p:sp>
      <p:sp>
        <p:nvSpPr>
          <p:cNvPr id="11" name="Title 2"/>
          <p:cNvSpPr txBox="1">
            <a:spLocks/>
          </p:cNvSpPr>
          <p:nvPr/>
        </p:nvSpPr>
        <p:spPr>
          <a:xfrm>
            <a:off x="5372100" y="3305176"/>
            <a:ext cx="3124200" cy="762000"/>
          </a:xfrm>
          <a:prstGeom prst="rect">
            <a:avLst/>
          </a:prstGeom>
          <a:effectLst/>
        </p:spPr>
        <p:txBody>
          <a:bodyPr vert="horz" lIns="91350" tIns="45675" rIns="91350" bIns="45675" rtlCol="0" anchor="ctr">
            <a:noAutofit/>
          </a:bodyPr>
          <a:lstStyle/>
          <a:p>
            <a:pPr algn="ctr" defTabSz="913509">
              <a:lnSpc>
                <a:spcPts val="2300"/>
              </a:lnSpc>
              <a:spcBef>
                <a:spcPct val="0"/>
              </a:spcBef>
              <a:defRPr/>
            </a:pPr>
            <a:r>
              <a:rPr lang="zh-CN" altLang="en-US" sz="2800" dirty="0">
                <a:solidFill>
                  <a:srgbClr val="39639D"/>
                </a:solidFill>
                <a:ea typeface="華康儷中黑" panose="020B0509000000000000" pitchFamily="49" charset="-120"/>
                <a:cs typeface="Futura Book"/>
              </a:rPr>
              <a:t>佣金範例</a:t>
            </a:r>
            <a:endParaRPr lang="en-US" altLang="zh-CN" sz="2800" dirty="0">
              <a:solidFill>
                <a:srgbClr val="39639D"/>
              </a:solidFill>
              <a:ea typeface="華康儷中黑" panose="020B0509000000000000" pitchFamily="49" charset="-120"/>
              <a:cs typeface="Futura Book"/>
            </a:endParaRPr>
          </a:p>
          <a:p>
            <a:pPr algn="ctr" defTabSz="913509">
              <a:lnSpc>
                <a:spcPts val="2300"/>
              </a:lnSpc>
              <a:spcBef>
                <a:spcPct val="0"/>
              </a:spcBef>
              <a:defRPr/>
            </a:pPr>
            <a:r>
              <a:rPr lang="en-US" sz="2200" u="sng" dirty="0">
                <a:solidFill>
                  <a:srgbClr val="39639D"/>
                </a:solidFill>
                <a:ea typeface="華康儷中黑" panose="020B0509000000000000" pitchFamily="49" charset="-120"/>
                <a:cs typeface="Futura Book"/>
              </a:rPr>
              <a:t>Commission Sample</a:t>
            </a:r>
          </a:p>
        </p:txBody>
      </p:sp>
      <p:sp>
        <p:nvSpPr>
          <p:cNvPr id="12" name="Title 1"/>
          <p:cNvSpPr txBox="1">
            <a:spLocks/>
          </p:cNvSpPr>
          <p:nvPr/>
        </p:nvSpPr>
        <p:spPr>
          <a:xfrm>
            <a:off x="76219" y="1371600"/>
            <a:ext cx="6257003" cy="1600200"/>
          </a:xfrm>
          <a:prstGeom prst="rect">
            <a:avLst/>
          </a:prstGeom>
        </p:spPr>
        <p:txBody>
          <a:bodyPr vert="horz" lIns="91350" tIns="45675" rIns="91350" bIns="45675"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altLang="zh-TW" sz="2600" dirty="0" err="1">
                <a:solidFill>
                  <a:prstClr val="black"/>
                </a:solidFill>
                <a:latin typeface="Calibri"/>
                <a:ea typeface="華康儷中黑" pitchFamily="49" charset="-120"/>
              </a:rPr>
              <a:t>Isotonix</a:t>
            </a:r>
            <a:r>
              <a:rPr lang="en-US" altLang="zh-TW" sz="2600" dirty="0">
                <a:solidFill>
                  <a:prstClr val="black"/>
                </a:solidFill>
                <a:latin typeface="Calibri"/>
                <a:ea typeface="華康儷中黑" pitchFamily="49" charset="-120"/>
              </a:rPr>
              <a:t>®</a:t>
            </a:r>
            <a:r>
              <a:rPr lang="zh-TW" altLang="en-US" sz="2600" dirty="0">
                <a:solidFill>
                  <a:prstClr val="black"/>
                </a:solidFill>
                <a:latin typeface="Calibri"/>
                <a:ea typeface="華康儷中黑" pitchFamily="49" charset="-120"/>
              </a:rPr>
              <a:t>基本營養組合</a:t>
            </a:r>
            <a:r>
              <a:rPr lang="zh-CN" altLang="en-US" sz="2600" dirty="0">
                <a:solidFill>
                  <a:prstClr val="black"/>
                </a:solidFill>
                <a:latin typeface="Calibri"/>
                <a:ea typeface="華康儷中黑" pitchFamily="49" charset="-120"/>
              </a:rPr>
              <a:t> </a:t>
            </a:r>
            <a:r>
              <a:rPr lang="en-US" sz="2600" dirty="0">
                <a:solidFill>
                  <a:prstClr val="black"/>
                </a:solidFill>
                <a:latin typeface="Calibri"/>
                <a:ea typeface="華康儷中黑" pitchFamily="49" charset="-120"/>
              </a:rPr>
              <a:t>– 9</a:t>
            </a:r>
            <a:r>
              <a:rPr lang="en-US" altLang="zh-CN" sz="2600" dirty="0">
                <a:solidFill>
                  <a:prstClr val="black"/>
                </a:solidFill>
                <a:latin typeface="Calibri"/>
                <a:ea typeface="華康儷中黑" pitchFamily="49" charset="-120"/>
              </a:rPr>
              <a:t>0</a:t>
            </a:r>
            <a:r>
              <a:rPr lang="zh-CN" altLang="en-US" sz="2600" dirty="0">
                <a:solidFill>
                  <a:prstClr val="black"/>
                </a:solidFill>
                <a:latin typeface="Calibri"/>
                <a:ea typeface="華康儷中黑" pitchFamily="49" charset="-120"/>
              </a:rPr>
              <a:t>天份量</a:t>
            </a:r>
            <a:r>
              <a:rPr lang="en-US" altLang="zh-CN" sz="2600" dirty="0">
                <a:solidFill>
                  <a:prstClr val="black"/>
                </a:solidFill>
                <a:latin typeface="Calibri"/>
                <a:ea typeface="華康儷中黑" pitchFamily="49" charset="-120"/>
              </a:rPr>
              <a:t/>
            </a:r>
            <a:br>
              <a:rPr lang="en-US" altLang="zh-CN" sz="2600" dirty="0">
                <a:solidFill>
                  <a:prstClr val="black"/>
                </a:solidFill>
                <a:latin typeface="Calibri"/>
                <a:ea typeface="華康儷中黑" pitchFamily="49" charset="-120"/>
              </a:rPr>
            </a:br>
            <a:r>
              <a:rPr lang="en-US" altLang="zh-CN" sz="2600" dirty="0">
                <a:solidFill>
                  <a:prstClr val="black"/>
                </a:solidFill>
                <a:latin typeface="Calibri"/>
                <a:ea typeface="華康儷中黑" pitchFamily="49" charset="-120"/>
              </a:rPr>
              <a:t>Daily Essential Kit – 90 Days Supply</a:t>
            </a:r>
          </a:p>
          <a:p>
            <a:pPr algn="l"/>
            <a:r>
              <a:rPr lang="en-US" sz="2600" dirty="0">
                <a:solidFill>
                  <a:prstClr val="black"/>
                </a:solidFill>
                <a:latin typeface="Calibri"/>
                <a:ea typeface="華康儷中黑" pitchFamily="49" charset="-120"/>
              </a:rPr>
              <a:t>Code: HK6459 </a:t>
            </a:r>
          </a:p>
          <a:p>
            <a:pPr algn="l"/>
            <a:r>
              <a:rPr lang="en-US" sz="2600" dirty="0">
                <a:solidFill>
                  <a:prstClr val="black"/>
                </a:solidFill>
                <a:latin typeface="Calibri"/>
                <a:ea typeface="華康儷中黑" pitchFamily="49" charset="-120"/>
              </a:rPr>
              <a:t>DC: $790.00; SR:$1,100.00; BV: 65</a:t>
            </a:r>
            <a:endParaRPr lang="en-US" altLang="zh-TW" sz="2600" dirty="0">
              <a:solidFill>
                <a:prstClr val="black"/>
              </a:solidFill>
              <a:latin typeface="Calibri"/>
              <a:ea typeface="華康儷中黑" pitchFamily="49" charset="-120"/>
            </a:endParaRPr>
          </a:p>
        </p:txBody>
      </p:sp>
      <p:cxnSp>
        <p:nvCxnSpPr>
          <p:cNvPr id="15" name="Straight Connector 14"/>
          <p:cNvCxnSpPr/>
          <p:nvPr/>
        </p:nvCxnSpPr>
        <p:spPr>
          <a:xfrm>
            <a:off x="4800600" y="3276600"/>
            <a:ext cx="0" cy="358140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3276600"/>
            <a:ext cx="9144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pic>
        <p:nvPicPr>
          <p:cNvPr id="14" name="Picture 3" descr="J:\Banner\HK_CHENG_SKU_dailyEssentialKit800x800_1212.jpg"/>
          <p:cNvPicPr>
            <a:picLocks noChangeAspect="1" noChangeArrowheads="1"/>
          </p:cNvPicPr>
          <p:nvPr/>
        </p:nvPicPr>
        <p:blipFill>
          <a:blip r:embed="rId3" cstate="screen">
            <a:extLst>
              <a:ext uri="{28A0092B-C50C-407E-A947-70E740481C1C}">
                <a14:useLocalDpi xmlns="" xmlns:a14="http://schemas.microsoft.com/office/drawing/2010/main"/>
              </a:ext>
            </a:extLst>
          </a:blip>
          <a:srcRect l="-4452" r="-6966"/>
          <a:stretch>
            <a:fillRect/>
          </a:stretch>
        </p:blipFill>
        <p:spPr bwMode="auto">
          <a:xfrm>
            <a:off x="5728192" y="990600"/>
            <a:ext cx="3568208" cy="2337792"/>
          </a:xfrm>
          <a:prstGeom prst="rect">
            <a:avLst/>
          </a:prstGeom>
          <a:noFill/>
          <a:effectLst>
            <a:softEdge rad="127000"/>
          </a:effectLst>
        </p:spPr>
      </p:pic>
      <p:sp>
        <p:nvSpPr>
          <p:cNvPr id="18" name="TextBox 17"/>
          <p:cNvSpPr txBox="1"/>
          <p:nvPr/>
        </p:nvSpPr>
        <p:spPr>
          <a:xfrm>
            <a:off x="4953000" y="5486401"/>
            <a:ext cx="4191000" cy="1107996"/>
          </a:xfrm>
          <a:prstGeom prst="rect">
            <a:avLst/>
          </a:prstGeom>
          <a:noFill/>
        </p:spPr>
        <p:txBody>
          <a:bodyPr wrap="square" lIns="91350" tIns="45675" rIns="91350" bIns="45675" rtlCol="0">
            <a:spAutoFit/>
          </a:bodyPr>
          <a:lstStyle/>
          <a:p>
            <a:pPr defTabSz="913509"/>
            <a:r>
              <a:rPr lang="en-US" altLang="zh-CN" sz="2200" u="sng" dirty="0">
                <a:solidFill>
                  <a:prstClr val="black"/>
                </a:solidFill>
                <a:ea typeface="華康儷中黑" panose="020B0509000000000000" pitchFamily="49" charset="-120"/>
              </a:rPr>
              <a:t>Commission</a:t>
            </a:r>
          </a:p>
          <a:p>
            <a:pPr defTabSz="913509"/>
            <a:r>
              <a:rPr lang="en-US" sz="2200" dirty="0">
                <a:solidFill>
                  <a:prstClr val="black"/>
                </a:solidFill>
                <a:ea typeface="華康儷中黑" panose="020B0509000000000000" pitchFamily="49" charset="-120"/>
              </a:rPr>
              <a:t>BV: 65 x </a:t>
            </a:r>
            <a:r>
              <a:rPr lang="en-US" sz="2200" dirty="0">
                <a:solidFill>
                  <a:srgbClr val="FF0000"/>
                </a:solidFill>
                <a:ea typeface="華康儷中黑" panose="020B0509000000000000" pitchFamily="49" charset="-120"/>
              </a:rPr>
              <a:t>500</a:t>
            </a:r>
            <a:r>
              <a:rPr lang="en-US" sz="2200" dirty="0">
                <a:solidFill>
                  <a:prstClr val="black"/>
                </a:solidFill>
                <a:ea typeface="華康儷中黑" panose="020B0509000000000000" pitchFamily="49" charset="-120"/>
              </a:rPr>
              <a:t> = 32,500BV </a:t>
            </a:r>
            <a:r>
              <a:rPr lang="en-US" altLang="zh-TW" sz="2200" dirty="0" err="1">
                <a:solidFill>
                  <a:prstClr val="black"/>
                </a:solidFill>
                <a:ea typeface="華康儷中黑" panose="020B0509000000000000" pitchFamily="49" charset="-120"/>
              </a:rPr>
              <a:t>Quraterly</a:t>
            </a:r>
            <a:r>
              <a:rPr lang="en-US" sz="2200" dirty="0">
                <a:solidFill>
                  <a:prstClr val="black"/>
                </a:solidFill>
                <a:ea typeface="華康儷中黑" panose="020B0509000000000000" pitchFamily="49" charset="-120"/>
              </a:rPr>
              <a:t/>
            </a:r>
            <a:br>
              <a:rPr lang="en-US" sz="2200" dirty="0">
                <a:solidFill>
                  <a:prstClr val="black"/>
                </a:solidFill>
                <a:ea typeface="華康儷中黑" panose="020B0509000000000000" pitchFamily="49" charset="-120"/>
              </a:rPr>
            </a:br>
            <a:r>
              <a:rPr lang="en-US" altLang="zh-TW" sz="2200" dirty="0">
                <a:solidFill>
                  <a:prstClr val="black"/>
                </a:solidFill>
                <a:ea typeface="華康儷中黑" panose="020B0509000000000000" pitchFamily="49" charset="-120"/>
              </a:rPr>
              <a:t>Monthly BV: </a:t>
            </a:r>
            <a:r>
              <a:rPr lang="en-US" sz="2200" dirty="0">
                <a:solidFill>
                  <a:prstClr val="black"/>
                </a:solidFill>
                <a:ea typeface="華康儷中黑" panose="020B0509000000000000" pitchFamily="49" charset="-120"/>
              </a:rPr>
              <a:t>11,833</a:t>
            </a:r>
          </a:p>
        </p:txBody>
      </p:sp>
      <p:sp>
        <p:nvSpPr>
          <p:cNvPr id="22" name="TextBox 21"/>
          <p:cNvSpPr txBox="1"/>
          <p:nvPr/>
        </p:nvSpPr>
        <p:spPr>
          <a:xfrm>
            <a:off x="76200" y="5657671"/>
            <a:ext cx="4800600" cy="1217640"/>
          </a:xfrm>
          <a:prstGeom prst="rect">
            <a:avLst/>
          </a:prstGeom>
          <a:noFill/>
        </p:spPr>
        <p:txBody>
          <a:bodyPr wrap="square" lIns="91350" tIns="45675" rIns="91350" bIns="45675" rtlCol="0">
            <a:spAutoFit/>
          </a:bodyPr>
          <a:lstStyle/>
          <a:p>
            <a:pPr defTabSz="913509"/>
            <a:r>
              <a:rPr lang="en-US" dirty="0">
                <a:solidFill>
                  <a:prstClr val="black"/>
                </a:solidFill>
              </a:rPr>
              <a:t>Suggested Retail </a:t>
            </a:r>
            <a:r>
              <a:rPr lang="zh-CN" altLang="en-US" dirty="0">
                <a:solidFill>
                  <a:prstClr val="black"/>
                </a:solidFill>
                <a:ea typeface="LiHei Pro" pitchFamily="2" charset="-120"/>
              </a:rPr>
              <a:t>：</a:t>
            </a:r>
            <a:r>
              <a:rPr lang="en-US" altLang="zh-CN" dirty="0">
                <a:solidFill>
                  <a:prstClr val="black"/>
                </a:solidFill>
                <a:ea typeface="LiHei Pro" pitchFamily="2" charset="-120"/>
              </a:rPr>
              <a:t>HK$1,10</a:t>
            </a:r>
            <a:r>
              <a:rPr lang="en-US" dirty="0">
                <a:solidFill>
                  <a:prstClr val="black"/>
                </a:solidFill>
                <a:ea typeface="LiHei Pro" pitchFamily="2" charset="-120"/>
              </a:rPr>
              <a:t>0.00</a:t>
            </a:r>
            <a:endParaRPr lang="en-US" dirty="0">
              <a:solidFill>
                <a:prstClr val="black"/>
              </a:solidFill>
            </a:endParaRPr>
          </a:p>
          <a:p>
            <a:pPr defTabSz="913509"/>
            <a:r>
              <a:rPr lang="en-US" dirty="0">
                <a:solidFill>
                  <a:prstClr val="black"/>
                </a:solidFill>
              </a:rPr>
              <a:t>Distributor Cost </a:t>
            </a:r>
            <a:r>
              <a:rPr lang="zh-CN" altLang="en-US" dirty="0">
                <a:solidFill>
                  <a:prstClr val="black"/>
                </a:solidFill>
                <a:ea typeface="LiHei Pro" pitchFamily="2" charset="-120"/>
              </a:rPr>
              <a:t>：</a:t>
            </a:r>
            <a:r>
              <a:rPr lang="en-US" dirty="0">
                <a:solidFill>
                  <a:prstClr val="black"/>
                </a:solidFill>
                <a:ea typeface="LiHei Pro" pitchFamily="2" charset="-120"/>
              </a:rPr>
              <a:t>HK$790.00</a:t>
            </a:r>
            <a:endParaRPr lang="en-US" dirty="0">
              <a:solidFill>
                <a:prstClr val="black"/>
              </a:solidFill>
            </a:endParaRPr>
          </a:p>
          <a:p>
            <a:pPr defTabSz="913509"/>
            <a:r>
              <a:rPr lang="en-US" dirty="0">
                <a:solidFill>
                  <a:prstClr val="black"/>
                </a:solidFill>
              </a:rPr>
              <a:t>Net Profit </a:t>
            </a:r>
            <a:r>
              <a:rPr lang="en-US" dirty="0">
                <a:solidFill>
                  <a:prstClr val="black"/>
                </a:solidFill>
                <a:ea typeface="LiHei Pro" pitchFamily="2" charset="-120"/>
              </a:rPr>
              <a:t>: </a:t>
            </a:r>
            <a:r>
              <a:rPr lang="en-US" altLang="zh-TW" dirty="0">
                <a:solidFill>
                  <a:prstClr val="black"/>
                </a:solidFill>
                <a:ea typeface="LiHei Pro" pitchFamily="2" charset="-120"/>
              </a:rPr>
              <a:t>$</a:t>
            </a:r>
            <a:r>
              <a:rPr lang="en-US" dirty="0">
                <a:solidFill>
                  <a:prstClr val="black"/>
                </a:solidFill>
                <a:ea typeface="LiHei Pro" pitchFamily="2" charset="-120"/>
              </a:rPr>
              <a:t>310 x </a:t>
            </a:r>
            <a:r>
              <a:rPr lang="en-US" dirty="0">
                <a:solidFill>
                  <a:srgbClr val="FF0000"/>
                </a:solidFill>
                <a:ea typeface="LiHei Pro" pitchFamily="2" charset="-120"/>
              </a:rPr>
              <a:t>500</a:t>
            </a:r>
            <a:r>
              <a:rPr lang="en-US" dirty="0">
                <a:solidFill>
                  <a:prstClr val="black"/>
                </a:solidFill>
                <a:ea typeface="LiHei Pro" pitchFamily="2" charset="-120"/>
              </a:rPr>
              <a:t> = </a:t>
            </a:r>
            <a:r>
              <a:rPr lang="en-US" dirty="0">
                <a:solidFill>
                  <a:srgbClr val="00B050"/>
                </a:solidFill>
                <a:ea typeface="LiHei Pro" pitchFamily="2" charset="-120"/>
              </a:rPr>
              <a:t>HK$155,000 </a:t>
            </a:r>
            <a:r>
              <a:rPr lang="en-US" altLang="zh-TW" dirty="0">
                <a:solidFill>
                  <a:prstClr val="black"/>
                </a:solidFill>
                <a:ea typeface="LiHei Pro" pitchFamily="2" charset="-120"/>
              </a:rPr>
              <a:t>Quarterly</a:t>
            </a:r>
            <a:r>
              <a:rPr lang="en-US" altLang="zh-CN" dirty="0">
                <a:solidFill>
                  <a:prstClr val="black"/>
                </a:solidFill>
                <a:ea typeface="LiHei Pro" pitchFamily="2" charset="-120"/>
              </a:rPr>
              <a:t/>
            </a:r>
            <a:br>
              <a:rPr lang="en-US" altLang="zh-CN" dirty="0">
                <a:solidFill>
                  <a:prstClr val="black"/>
                </a:solidFill>
                <a:ea typeface="LiHei Pro" pitchFamily="2" charset="-120"/>
              </a:rPr>
            </a:br>
            <a:r>
              <a:rPr lang="en-US" dirty="0">
                <a:solidFill>
                  <a:prstClr val="black"/>
                </a:solidFill>
              </a:rPr>
              <a:t>Net Profit </a:t>
            </a:r>
            <a:r>
              <a:rPr lang="en-US" dirty="0">
                <a:solidFill>
                  <a:prstClr val="black"/>
                </a:solidFill>
                <a:ea typeface="LiHei Pro" pitchFamily="2" charset="-120"/>
              </a:rPr>
              <a:t>: $</a:t>
            </a:r>
            <a:r>
              <a:rPr lang="en-US" altLang="zh-CN" dirty="0">
                <a:solidFill>
                  <a:prstClr val="black"/>
                </a:solidFill>
                <a:ea typeface="LiHei Pro" pitchFamily="2" charset="-120"/>
              </a:rPr>
              <a:t>620</a:t>
            </a:r>
            <a:r>
              <a:rPr lang="en-US" dirty="0">
                <a:solidFill>
                  <a:prstClr val="black"/>
                </a:solidFill>
                <a:ea typeface="LiHei Pro" pitchFamily="2" charset="-120"/>
              </a:rPr>
              <a:t>,000</a:t>
            </a:r>
            <a:r>
              <a:rPr lang="zh-CN" altLang="en-US" dirty="0">
                <a:solidFill>
                  <a:prstClr val="black"/>
                </a:solidFill>
                <a:ea typeface="LiHei Pro" pitchFamily="2" charset="-120"/>
              </a:rPr>
              <a:t> </a:t>
            </a:r>
            <a:r>
              <a:rPr lang="en-US" altLang="zh-CN" dirty="0">
                <a:solidFill>
                  <a:prstClr val="black"/>
                </a:solidFill>
                <a:ea typeface="LiHei Pro" pitchFamily="2" charset="-120"/>
              </a:rPr>
              <a:t>Annual</a:t>
            </a:r>
            <a:endParaRPr lang="en-US" dirty="0">
              <a:solidFill>
                <a:prstClr val="black"/>
              </a:solidFill>
              <a:ea typeface="LiHei Pro" pitchFamily="2" charset="-120"/>
            </a:endParaRPr>
          </a:p>
        </p:txBody>
      </p:sp>
      <p:sp>
        <p:nvSpPr>
          <p:cNvPr id="26" name="TextBox 25"/>
          <p:cNvSpPr txBox="1"/>
          <p:nvPr/>
        </p:nvSpPr>
        <p:spPr>
          <a:xfrm>
            <a:off x="76200" y="4209890"/>
            <a:ext cx="4800600" cy="1384995"/>
          </a:xfrm>
          <a:prstGeom prst="rect">
            <a:avLst/>
          </a:prstGeom>
          <a:noFill/>
        </p:spPr>
        <p:txBody>
          <a:bodyPr wrap="square" lIns="91350" tIns="45675" rIns="91350" bIns="45675" rtlCol="0">
            <a:spAutoFit/>
          </a:bodyPr>
          <a:lstStyle/>
          <a:p>
            <a:pPr defTabSz="913509"/>
            <a:r>
              <a:rPr lang="zh-CN" altLang="en-US" sz="2100" dirty="0">
                <a:solidFill>
                  <a:prstClr val="black"/>
                </a:solidFill>
                <a:ea typeface="華康儷中黑" panose="020B0509000000000000" pitchFamily="49" charset="-120"/>
              </a:rPr>
              <a:t>建議零售價 ：</a:t>
            </a:r>
            <a:r>
              <a:rPr lang="en-US" altLang="zh-CN" sz="2100" dirty="0">
                <a:solidFill>
                  <a:prstClr val="black"/>
                </a:solidFill>
                <a:ea typeface="華康儷中黑" panose="020B0509000000000000" pitchFamily="49" charset="-120"/>
              </a:rPr>
              <a:t>$1,10</a:t>
            </a:r>
            <a:r>
              <a:rPr lang="en-US" sz="2100" dirty="0">
                <a:solidFill>
                  <a:prstClr val="black"/>
                </a:solidFill>
                <a:ea typeface="華康儷中黑" panose="020B0509000000000000" pitchFamily="49" charset="-120"/>
              </a:rPr>
              <a:t>0.00</a:t>
            </a:r>
          </a:p>
          <a:p>
            <a:pPr defTabSz="913509"/>
            <a:r>
              <a:rPr lang="zh-CN" altLang="en-US" sz="2100" dirty="0">
                <a:solidFill>
                  <a:prstClr val="black"/>
                </a:solidFill>
                <a:ea typeface="華康儷中黑" panose="020B0509000000000000" pitchFamily="49" charset="-120"/>
              </a:rPr>
              <a:t>經銷商成本 ：</a:t>
            </a:r>
            <a:r>
              <a:rPr lang="en-US" sz="2100" dirty="0">
                <a:solidFill>
                  <a:prstClr val="black"/>
                </a:solidFill>
                <a:ea typeface="華康儷中黑" panose="020B0509000000000000" pitchFamily="49" charset="-120"/>
              </a:rPr>
              <a:t>$790.00            </a:t>
            </a:r>
            <a:endParaRPr lang="en-US" altLang="zh-CN" sz="2100" dirty="0">
              <a:solidFill>
                <a:prstClr val="black"/>
              </a:solidFill>
              <a:ea typeface="華康儷中黑" panose="020B0509000000000000" pitchFamily="49" charset="-120"/>
            </a:endParaRPr>
          </a:p>
          <a:p>
            <a:pPr defTabSz="913509"/>
            <a:r>
              <a:rPr lang="zh-CN" altLang="en-US" sz="2100" dirty="0">
                <a:solidFill>
                  <a:prstClr val="black"/>
                </a:solidFill>
                <a:ea typeface="華康儷中黑" panose="020B0509000000000000" pitchFamily="49" charset="-120"/>
              </a:rPr>
              <a:t>淨利潤 ：</a:t>
            </a:r>
            <a:r>
              <a:rPr lang="en-US" altLang="zh-TW" sz="2100" dirty="0">
                <a:solidFill>
                  <a:prstClr val="black"/>
                </a:solidFill>
                <a:ea typeface="華康儷中黑" panose="020B0509000000000000" pitchFamily="49" charset="-120"/>
              </a:rPr>
              <a:t>$</a:t>
            </a:r>
            <a:r>
              <a:rPr lang="en-US" sz="2100" dirty="0">
                <a:solidFill>
                  <a:prstClr val="black"/>
                </a:solidFill>
                <a:ea typeface="華康儷中黑" panose="020B0509000000000000" pitchFamily="49" charset="-120"/>
              </a:rPr>
              <a:t>310 x </a:t>
            </a:r>
            <a:r>
              <a:rPr lang="en-US" sz="2100" dirty="0">
                <a:solidFill>
                  <a:srgbClr val="FF0000"/>
                </a:solidFill>
                <a:ea typeface="華康儷中黑" panose="020B0509000000000000" pitchFamily="49" charset="-120"/>
              </a:rPr>
              <a:t>500</a:t>
            </a:r>
            <a:r>
              <a:rPr lang="en-US" sz="2100" dirty="0">
                <a:solidFill>
                  <a:prstClr val="black"/>
                </a:solidFill>
                <a:ea typeface="華康儷中黑" panose="020B0509000000000000" pitchFamily="49" charset="-120"/>
              </a:rPr>
              <a:t> = </a:t>
            </a:r>
            <a:r>
              <a:rPr lang="en-US" sz="2100" dirty="0">
                <a:solidFill>
                  <a:srgbClr val="00B050"/>
                </a:solidFill>
                <a:ea typeface="華康儷中黑" panose="020B0509000000000000" pitchFamily="49" charset="-120"/>
              </a:rPr>
              <a:t>HK$155,000 </a:t>
            </a:r>
            <a:r>
              <a:rPr lang="zh-CN" altLang="en-US" sz="2100" dirty="0">
                <a:solidFill>
                  <a:prstClr val="black"/>
                </a:solidFill>
                <a:ea typeface="華康儷中黑" panose="020B0509000000000000" pitchFamily="49" charset="-120"/>
              </a:rPr>
              <a:t>每</a:t>
            </a:r>
            <a:r>
              <a:rPr lang="zh-TW" altLang="en-US" sz="2100" dirty="0">
                <a:solidFill>
                  <a:prstClr val="black"/>
                </a:solidFill>
                <a:ea typeface="華康儷中黑" panose="020B0509000000000000" pitchFamily="49" charset="-120"/>
              </a:rPr>
              <a:t>季</a:t>
            </a:r>
            <a:r>
              <a:rPr lang="en-US" altLang="zh-CN" sz="2100" dirty="0">
                <a:solidFill>
                  <a:prstClr val="black"/>
                </a:solidFill>
                <a:ea typeface="華康儷中黑" panose="020B0509000000000000" pitchFamily="49" charset="-120"/>
              </a:rPr>
              <a:t/>
            </a:r>
            <a:br>
              <a:rPr lang="en-US" altLang="zh-CN" sz="2100" dirty="0">
                <a:solidFill>
                  <a:prstClr val="black"/>
                </a:solidFill>
                <a:ea typeface="華康儷中黑" panose="020B0509000000000000" pitchFamily="49" charset="-120"/>
              </a:rPr>
            </a:br>
            <a:r>
              <a:rPr lang="zh-CN" altLang="en-US" sz="2100" dirty="0">
                <a:solidFill>
                  <a:prstClr val="black"/>
                </a:solidFill>
                <a:ea typeface="華康儷中黑" panose="020B0509000000000000" pitchFamily="49" charset="-120"/>
              </a:rPr>
              <a:t>淨利潤 ：</a:t>
            </a:r>
            <a:r>
              <a:rPr lang="en-US" altLang="zh-CN" sz="2100" dirty="0">
                <a:solidFill>
                  <a:prstClr val="black"/>
                </a:solidFill>
                <a:ea typeface="華康儷中黑" panose="020B0509000000000000" pitchFamily="49" charset="-120"/>
              </a:rPr>
              <a:t>$620</a:t>
            </a:r>
            <a:r>
              <a:rPr lang="en-US" sz="2100" dirty="0">
                <a:solidFill>
                  <a:prstClr val="black"/>
                </a:solidFill>
                <a:ea typeface="華康儷中黑" panose="020B0509000000000000" pitchFamily="49" charset="-120"/>
              </a:rPr>
              <a:t>,000</a:t>
            </a:r>
            <a:r>
              <a:rPr lang="zh-CN" altLang="en-US" sz="2100" dirty="0">
                <a:solidFill>
                  <a:prstClr val="black"/>
                </a:solidFill>
                <a:ea typeface="華康儷中黑" panose="020B0509000000000000" pitchFamily="49" charset="-120"/>
              </a:rPr>
              <a:t> 每年</a:t>
            </a:r>
            <a:endParaRPr lang="en-US" sz="2100" dirty="0">
              <a:solidFill>
                <a:prstClr val="black"/>
              </a:solidFill>
              <a:ea typeface="華康儷中黑" panose="020B0509000000000000" pitchFamily="49" charset="-120"/>
            </a:endParaRPr>
          </a:p>
        </p:txBody>
      </p:sp>
      <p:sp>
        <p:nvSpPr>
          <p:cNvPr id="13" name="TextBox 12"/>
          <p:cNvSpPr txBox="1"/>
          <p:nvPr/>
        </p:nvSpPr>
        <p:spPr>
          <a:xfrm>
            <a:off x="1434798" y="35004"/>
            <a:ext cx="6566221" cy="1107996"/>
          </a:xfrm>
          <a:prstGeom prst="rect">
            <a:avLst/>
          </a:prstGeom>
          <a:noFill/>
        </p:spPr>
        <p:txBody>
          <a:bodyPr wrap="none" lIns="91350" tIns="45675" rIns="91350" bIns="45675" rtlCol="0">
            <a:spAutoFit/>
          </a:bodyPr>
          <a:lstStyle/>
          <a:p>
            <a:pPr algn="ctr" defTabSz="913509"/>
            <a:r>
              <a:rPr lang="zh-CN" altLang="en-US" sz="3800" dirty="0">
                <a:solidFill>
                  <a:srgbClr val="39639D"/>
                </a:solidFill>
                <a:ea typeface="華康儷中黑" panose="020B0509000000000000" pitchFamily="49" charset="-120"/>
                <a:cs typeface="Futura Book"/>
              </a:rPr>
              <a:t>兩種收入：利潤與佣金</a:t>
            </a:r>
            <a:r>
              <a:rPr lang="en-US" altLang="zh-CN" sz="3000" dirty="0">
                <a:solidFill>
                  <a:srgbClr val="39639D"/>
                </a:solidFill>
                <a:ea typeface="華康儷中黑" panose="020B0509000000000000" pitchFamily="49" charset="-120"/>
                <a:cs typeface="Futura Book"/>
              </a:rPr>
              <a:t/>
            </a:r>
            <a:br>
              <a:rPr lang="en-US" altLang="zh-CN" sz="3000" dirty="0">
                <a:solidFill>
                  <a:srgbClr val="39639D"/>
                </a:solidFill>
                <a:ea typeface="華康儷中黑" panose="020B0509000000000000" pitchFamily="49" charset="-120"/>
                <a:cs typeface="Futura Book"/>
              </a:rPr>
            </a:br>
            <a:r>
              <a:rPr lang="en-US" sz="2800" dirty="0">
                <a:solidFill>
                  <a:srgbClr val="39639D"/>
                </a:solidFill>
                <a:ea typeface="華康儷中黑" panose="020B0509000000000000" pitchFamily="49" charset="-120"/>
                <a:cs typeface="Futura Book"/>
              </a:rPr>
              <a:t>Two Forms of Income:  Profit &amp; Commission</a:t>
            </a:r>
          </a:p>
        </p:txBody>
      </p:sp>
    </p:spTree>
    <p:extLst>
      <p:ext uri="{BB962C8B-B14F-4D97-AF65-F5344CB8AC3E}">
        <p14:creationId xmlns="" xmlns:p14="http://schemas.microsoft.com/office/powerpoint/2010/main" val="3391440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1"/>
            <a:ext cx="9144000" cy="838200"/>
          </a:xfrm>
        </p:spPr>
        <p:txBody>
          <a:bodyPr>
            <a:noAutofit/>
          </a:bodyPr>
          <a:lstStyle/>
          <a:p>
            <a:r>
              <a:rPr lang="en-US" altLang="zh-CN" sz="3600" dirty="0">
                <a:solidFill>
                  <a:srgbClr val="39639D"/>
                </a:solidFill>
                <a:latin typeface="Calibri" panose="020F0502020204030204" pitchFamily="34" charset="0"/>
                <a:ea typeface="華康儷中黑" panose="020B0509000000000000" pitchFamily="49" charset="-120"/>
                <a:cs typeface="Futura Book"/>
              </a:rPr>
              <a:t/>
            </a:r>
            <a:br>
              <a:rPr lang="en-US" altLang="zh-CN" sz="3600" dirty="0">
                <a:solidFill>
                  <a:srgbClr val="39639D"/>
                </a:solidFill>
                <a:latin typeface="Calibri" panose="020F0502020204030204" pitchFamily="34" charset="0"/>
                <a:ea typeface="華康儷中黑" panose="020B0509000000000000" pitchFamily="49" charset="-120"/>
                <a:cs typeface="Futura Book"/>
              </a:rPr>
            </a:br>
            <a:r>
              <a:rPr lang="zh-CN" altLang="en-US" sz="4000" dirty="0">
                <a:solidFill>
                  <a:srgbClr val="39639D"/>
                </a:solidFill>
                <a:latin typeface="Calibri" panose="020F0502020204030204" pitchFamily="34" charset="0"/>
                <a:ea typeface="華康儷中黑" panose="020B0509000000000000" pitchFamily="49" charset="-120"/>
                <a:cs typeface="Futura Book"/>
              </a:rPr>
              <a:t>健康專業人士 </a:t>
            </a:r>
            <a:r>
              <a:rPr lang="zh-CN" altLang="en-US" sz="4000" dirty="0">
                <a:solidFill>
                  <a:srgbClr val="39639D"/>
                </a:solidFill>
                <a:latin typeface="Calibri" panose="020F0502020204030204" pitchFamily="34" charset="0"/>
                <a:ea typeface="華康儷中黑" panose="020B0509000000000000" pitchFamily="49" charset="-120"/>
                <a:cs typeface="Futura Book"/>
                <a:sym typeface="Wingdings 2"/>
              </a:rPr>
              <a:t> </a:t>
            </a:r>
            <a:r>
              <a:rPr lang="zh-CN" altLang="en-US" sz="4000" dirty="0">
                <a:solidFill>
                  <a:srgbClr val="39639D"/>
                </a:solidFill>
                <a:latin typeface="Calibri" panose="020F0502020204030204" pitchFamily="34" charset="0"/>
                <a:ea typeface="華康儷中黑" panose="020B0509000000000000" pitchFamily="49" charset="-120"/>
                <a:cs typeface="Futura Book"/>
              </a:rPr>
              <a:t>兩種帳戶選擇</a:t>
            </a:r>
            <a:r>
              <a:rPr lang="en-US" altLang="zh-CN" sz="4000" dirty="0">
                <a:solidFill>
                  <a:srgbClr val="39639D"/>
                </a:solidFill>
                <a:latin typeface="Calibri" panose="020F0502020204030204" pitchFamily="34" charset="0"/>
                <a:ea typeface="華康儷中黑" panose="020B0509000000000000" pitchFamily="49" charset="-120"/>
                <a:cs typeface="Futura Book"/>
              </a:rPr>
              <a:t/>
            </a:r>
            <a:br>
              <a:rPr lang="en-US" altLang="zh-CN" sz="4000" dirty="0">
                <a:solidFill>
                  <a:srgbClr val="39639D"/>
                </a:solidFill>
                <a:latin typeface="Calibri" panose="020F0502020204030204" pitchFamily="34" charset="0"/>
                <a:ea typeface="華康儷中黑" panose="020B0509000000000000" pitchFamily="49" charset="-120"/>
                <a:cs typeface="Futura Book"/>
              </a:rPr>
            </a:br>
            <a:r>
              <a:rPr lang="en-US" sz="3600" dirty="0">
                <a:solidFill>
                  <a:srgbClr val="39639D"/>
                </a:solidFill>
                <a:latin typeface="Calibri" panose="020F0502020204030204" pitchFamily="34" charset="0"/>
                <a:ea typeface="華康儷中黑" panose="020B0509000000000000" pitchFamily="49" charset="-120"/>
                <a:cs typeface="Futura Book"/>
              </a:rPr>
              <a:t>Two Account Options For Health Professionals                      </a:t>
            </a:r>
            <a:br>
              <a:rPr lang="en-US" sz="3600" dirty="0">
                <a:solidFill>
                  <a:srgbClr val="39639D"/>
                </a:solidFill>
                <a:latin typeface="Calibri" panose="020F0502020204030204" pitchFamily="34" charset="0"/>
                <a:ea typeface="華康儷中黑" panose="020B0509000000000000" pitchFamily="49" charset="-120"/>
                <a:cs typeface="Futura Book"/>
              </a:rPr>
            </a:br>
            <a:r>
              <a:rPr lang="en-US" sz="3600" dirty="0">
                <a:solidFill>
                  <a:srgbClr val="39639D"/>
                </a:solidFill>
                <a:latin typeface="Calibri" panose="020F0502020204030204" pitchFamily="34" charset="0"/>
                <a:ea typeface="華康儷中黑" panose="020B0509000000000000" pitchFamily="49" charset="-120"/>
                <a:cs typeface="Futura Book"/>
              </a:rPr>
              <a:t> </a:t>
            </a:r>
          </a:p>
        </p:txBody>
      </p:sp>
      <p:sp>
        <p:nvSpPr>
          <p:cNvPr id="2" name="Content Placeholder 1"/>
          <p:cNvSpPr>
            <a:spLocks noGrp="1"/>
          </p:cNvSpPr>
          <p:nvPr>
            <p:ph idx="1"/>
          </p:nvPr>
        </p:nvSpPr>
        <p:spPr>
          <a:xfrm>
            <a:off x="-76200" y="1066801"/>
            <a:ext cx="9296400" cy="4267200"/>
          </a:xfrm>
        </p:spPr>
        <p:txBody>
          <a:bodyPr>
            <a:normAutofit/>
          </a:bodyPr>
          <a:lstStyle/>
          <a:p>
            <a:pPr marL="109622" indent="0">
              <a:spcBef>
                <a:spcPts val="0"/>
              </a:spcBef>
              <a:buNone/>
            </a:pPr>
            <a:r>
              <a:rPr lang="zh-CN" altLang="en-US" sz="2200" dirty="0">
                <a:latin typeface="Calibri" panose="020F0502020204030204" pitchFamily="34" charset="0"/>
                <a:ea typeface="華康儷中黑" panose="020B0509000000000000" pitchFamily="49" charset="-120"/>
              </a:rPr>
              <a:t>我們提供兩種類型的帳戶支援你，讓你</a:t>
            </a:r>
            <a:r>
              <a:rPr lang="zh-TW" altLang="en-US" sz="2200" dirty="0">
                <a:latin typeface="Calibri" panose="020F0502020204030204" pitchFamily="34" charset="0"/>
                <a:ea typeface="華康儷中黑" panose="020B0509000000000000" pitchFamily="49" charset="-120"/>
              </a:rPr>
              <a:t>根據</a:t>
            </a:r>
            <a:r>
              <a:rPr lang="zh-CN" altLang="en-US" sz="2200" dirty="0">
                <a:latin typeface="Calibri" panose="020F0502020204030204" pitchFamily="34" charset="0"/>
                <a:ea typeface="華康儷中黑" panose="020B0509000000000000" pitchFamily="49" charset="-120"/>
              </a:rPr>
              <a:t>業務目標選擇比較適合的帳戶</a:t>
            </a:r>
            <a:endParaRPr lang="en-US" sz="2200" dirty="0">
              <a:latin typeface="Calibri" panose="020F0502020204030204" pitchFamily="34" charset="0"/>
              <a:ea typeface="華康儷中黑" panose="020B0509000000000000" pitchFamily="49" charset="-120"/>
            </a:endParaRPr>
          </a:p>
          <a:p>
            <a:pPr>
              <a:spcBef>
                <a:spcPts val="0"/>
              </a:spcBef>
            </a:pPr>
            <a:r>
              <a:rPr lang="zh-TW" altLang="en-US" sz="2200" dirty="0">
                <a:latin typeface="Calibri" panose="020F0502020204030204" pitchFamily="34" charset="0"/>
                <a:ea typeface="華康儷中黑" panose="020B0509000000000000" pitchFamily="49" charset="-120"/>
              </a:rPr>
              <a:t>國際</a:t>
            </a:r>
            <a:r>
              <a:rPr lang="en-US" sz="2200" dirty="0">
                <a:latin typeface="Calibri" panose="020F0502020204030204" pitchFamily="34" charset="0"/>
                <a:ea typeface="華康儷中黑" panose="020B0509000000000000" pitchFamily="49" charset="-120"/>
              </a:rPr>
              <a:t>HP1</a:t>
            </a:r>
            <a:r>
              <a:rPr lang="zh-CN" altLang="en-US" sz="2200" dirty="0">
                <a:latin typeface="Calibri" panose="020F0502020204030204" pitchFamily="34" charset="0"/>
                <a:ea typeface="華康儷中黑" panose="020B0509000000000000" pitchFamily="49" charset="-120"/>
              </a:rPr>
              <a:t>：</a:t>
            </a:r>
            <a:r>
              <a:rPr lang="zh-TW" altLang="en-US" sz="2200" dirty="0">
                <a:latin typeface="Calibri" panose="020F0502020204030204" pitchFamily="34" charset="0"/>
                <a:ea typeface="華康儷中黑" panose="020B0509000000000000" pitchFamily="49" charset="-120"/>
              </a:rPr>
              <a:t>健康專業人士</a:t>
            </a:r>
            <a:r>
              <a:rPr lang="zh-CN" altLang="en-US" sz="2200" dirty="0">
                <a:latin typeface="Calibri" panose="020F0502020204030204" pitchFamily="34" charset="0"/>
                <a:ea typeface="華康儷中黑" panose="020B0509000000000000" pitchFamily="49" charset="-120"/>
              </a:rPr>
              <a:t>入門帳戶</a:t>
            </a:r>
            <a:endParaRPr lang="en-US" sz="2200" dirty="0">
              <a:latin typeface="Calibri" panose="020F0502020204030204" pitchFamily="34" charset="0"/>
              <a:ea typeface="華康儷中黑" panose="020B0509000000000000" pitchFamily="49" charset="-120"/>
            </a:endParaRPr>
          </a:p>
          <a:p>
            <a:pPr lvl="1">
              <a:spcBef>
                <a:spcPts val="0"/>
              </a:spcBef>
            </a:pPr>
            <a:r>
              <a:rPr lang="zh-TW" altLang="en-US" sz="2000" dirty="0">
                <a:latin typeface="Calibri" panose="020F0502020204030204" pitchFamily="34" charset="0"/>
                <a:ea typeface="華康儷中黑" panose="020B0509000000000000" pitchFamily="49" charset="-120"/>
              </a:rPr>
              <a:t>簡單的入門帳戶</a:t>
            </a:r>
            <a:r>
              <a:rPr lang="zh-CN" altLang="en-US" sz="2000" dirty="0">
                <a:latin typeface="Calibri" panose="020F0502020204030204" pitchFamily="34" charset="0"/>
                <a:ea typeface="華康儷中黑" panose="020B0509000000000000" pitchFamily="49" charset="-120"/>
              </a:rPr>
              <a:t>，為</a:t>
            </a:r>
            <a:r>
              <a:rPr lang="zh-TW" altLang="en-US" sz="2000" dirty="0">
                <a:latin typeface="Calibri" panose="020F0502020204030204" pitchFamily="34" charset="0"/>
                <a:ea typeface="華康儷中黑" panose="020B0509000000000000" pitchFamily="49" charset="-120"/>
              </a:rPr>
              <a:t>國際健康專業人士或</a:t>
            </a:r>
            <a:r>
              <a:rPr lang="zh-CN" altLang="en-US" sz="2000" dirty="0">
                <a:latin typeface="Calibri" panose="020F0502020204030204" pitchFamily="34" charset="0"/>
                <a:ea typeface="華康儷中黑" panose="020B0509000000000000" pitchFamily="49" charset="-120"/>
              </a:rPr>
              <a:t>小規模的診所</a:t>
            </a:r>
            <a:r>
              <a:rPr lang="zh-TW" altLang="en-US" sz="2000" dirty="0">
                <a:latin typeface="Calibri" panose="020F0502020204030204" pitchFamily="34" charset="0"/>
                <a:ea typeface="華康儷中黑" panose="020B0509000000000000" pitchFamily="49" charset="-120"/>
              </a:rPr>
              <a:t>而</a:t>
            </a:r>
            <a:r>
              <a:rPr lang="zh-CN" altLang="en-US" sz="2000" dirty="0">
                <a:latin typeface="Calibri" panose="020F0502020204030204" pitchFamily="34" charset="0"/>
                <a:ea typeface="華康儷中黑" panose="020B0509000000000000" pitchFamily="49" charset="-120"/>
              </a:rPr>
              <a:t>設</a:t>
            </a:r>
            <a:r>
              <a:rPr lang="zh-TW" altLang="en-US" sz="2000" dirty="0">
                <a:latin typeface="Calibri" panose="020F0502020204030204" pitchFamily="34" charset="0"/>
                <a:ea typeface="華康儷中黑" panose="020B0509000000000000" pitchFamily="49" charset="-120"/>
              </a:rPr>
              <a:t>，</a:t>
            </a:r>
            <a:r>
              <a:rPr lang="zh-CN" altLang="en-US" sz="2000" dirty="0">
                <a:latin typeface="Calibri" panose="020F0502020204030204" pitchFamily="34" charset="0"/>
                <a:ea typeface="華康儷中黑" panose="020B0509000000000000" pitchFamily="49" charset="-120"/>
              </a:rPr>
              <a:t>他們專注於自己診所的成功</a:t>
            </a:r>
            <a:endParaRPr lang="en-US" sz="2000" dirty="0">
              <a:latin typeface="Calibri" panose="020F0502020204030204" pitchFamily="34" charset="0"/>
              <a:ea typeface="華康儷中黑" panose="020B0509000000000000" pitchFamily="49" charset="-120"/>
            </a:endParaRPr>
          </a:p>
          <a:p>
            <a:pPr lvl="1">
              <a:spcBef>
                <a:spcPts val="0"/>
              </a:spcBef>
            </a:pPr>
            <a:r>
              <a:rPr lang="zh-CN" altLang="en-US" sz="2000" dirty="0">
                <a:latin typeface="Calibri" panose="020F0502020204030204" pitchFamily="34" charset="0"/>
                <a:ea typeface="華康儷中黑" panose="020B0509000000000000" pitchFamily="49" charset="-120"/>
              </a:rPr>
              <a:t>簡易</a:t>
            </a:r>
            <a:r>
              <a:rPr lang="zh-TW" altLang="en-US" sz="2000" dirty="0">
                <a:latin typeface="Calibri" panose="020F0502020204030204" pitchFamily="34" charset="0"/>
                <a:ea typeface="華康儷中黑" panose="020B0509000000000000" pitchFamily="49" charset="-120"/>
              </a:rPr>
              <a:t>、能產生盈</a:t>
            </a:r>
            <a:r>
              <a:rPr lang="zh-CN" altLang="en-US" sz="2000" dirty="0">
                <a:latin typeface="Calibri" panose="020F0502020204030204" pitchFamily="34" charset="0"/>
                <a:ea typeface="華康儷中黑" panose="020B0509000000000000" pitchFamily="49" charset="-120"/>
              </a:rPr>
              <a:t>利且自動化</a:t>
            </a:r>
            <a:endParaRPr lang="en-US" sz="2000" dirty="0">
              <a:latin typeface="Calibri" panose="020F0502020204030204" pitchFamily="34" charset="0"/>
              <a:ea typeface="華康儷中黑" panose="020B0509000000000000" pitchFamily="49" charset="-120"/>
            </a:endParaRPr>
          </a:p>
          <a:p>
            <a:pPr lvl="1">
              <a:spcBef>
                <a:spcPts val="0"/>
              </a:spcBef>
            </a:pPr>
            <a:r>
              <a:rPr lang="zh-CN" altLang="en-US" sz="2000" dirty="0">
                <a:latin typeface="Calibri" panose="020F0502020204030204" pitchFamily="34" charset="0"/>
                <a:ea typeface="華康儷中黑" panose="020B0509000000000000" pitchFamily="49" charset="-120"/>
              </a:rPr>
              <a:t>根據你的產品銷售賺取利潤和佣金</a:t>
            </a:r>
            <a:endParaRPr lang="en-US" sz="2000" dirty="0">
              <a:latin typeface="Calibri" panose="020F0502020204030204" pitchFamily="34" charset="0"/>
              <a:ea typeface="華康儷中黑" panose="020B0509000000000000" pitchFamily="49" charset="-120"/>
            </a:endParaRPr>
          </a:p>
          <a:p>
            <a:pPr lvl="1">
              <a:spcBef>
                <a:spcPts val="0"/>
              </a:spcBef>
            </a:pPr>
            <a:r>
              <a:rPr lang="zh-CN" altLang="en-US" sz="2000" dirty="0">
                <a:latin typeface="Calibri" panose="020F0502020204030204" pitchFamily="34" charset="0"/>
                <a:ea typeface="華康儷中黑" panose="020B0509000000000000" pitchFamily="49" charset="-120"/>
              </a:rPr>
              <a:t>可</a:t>
            </a:r>
            <a:r>
              <a:rPr lang="zh-TW" altLang="en-US" sz="2000" dirty="0">
                <a:latin typeface="Calibri" panose="020F0502020204030204" pitchFamily="34" charset="0"/>
                <a:ea typeface="華康儷中黑" panose="020B0509000000000000" pitchFamily="49" charset="-120"/>
              </a:rPr>
              <a:t>隨時</a:t>
            </a:r>
            <a:r>
              <a:rPr lang="zh-CN" altLang="en-US" sz="2000" dirty="0">
                <a:latin typeface="Calibri" panose="020F0502020204030204" pitchFamily="34" charset="0"/>
                <a:ea typeface="華康儷中黑" panose="020B0509000000000000" pitchFamily="49" charset="-120"/>
              </a:rPr>
              <a:t>由</a:t>
            </a:r>
            <a:r>
              <a:rPr lang="en-US" sz="2000" dirty="0">
                <a:latin typeface="Calibri" panose="020F0502020204030204" pitchFamily="34" charset="0"/>
                <a:ea typeface="華康儷中黑" panose="020B0509000000000000" pitchFamily="49" charset="-120"/>
              </a:rPr>
              <a:t>HP1</a:t>
            </a:r>
            <a:r>
              <a:rPr lang="zh-CN" altLang="en-US" sz="2000" dirty="0">
                <a:latin typeface="Calibri" panose="020F0502020204030204" pitchFamily="34" charset="0"/>
                <a:ea typeface="華康儷中黑" panose="020B0509000000000000" pitchFamily="49" charset="-120"/>
              </a:rPr>
              <a:t>帳戶升級至</a:t>
            </a:r>
            <a:r>
              <a:rPr lang="en-US" sz="2000" dirty="0">
                <a:latin typeface="Calibri" panose="020F0502020204030204" pitchFamily="34" charset="0"/>
                <a:ea typeface="華康儷中黑" panose="020B0509000000000000" pitchFamily="49" charset="-120"/>
              </a:rPr>
              <a:t>HP</a:t>
            </a:r>
            <a:r>
              <a:rPr lang="zh-CN" altLang="en-US" sz="2000" dirty="0">
                <a:latin typeface="Calibri" panose="020F0502020204030204" pitchFamily="34" charset="0"/>
                <a:ea typeface="華康儷中黑" panose="020B0509000000000000" pitchFamily="49" charset="-120"/>
              </a:rPr>
              <a:t>帳戶</a:t>
            </a:r>
            <a:endParaRPr lang="en-US" sz="2000" dirty="0">
              <a:latin typeface="Calibri" panose="020F0502020204030204" pitchFamily="34" charset="0"/>
              <a:ea typeface="華康儷中黑" panose="020B0509000000000000" pitchFamily="49" charset="-120"/>
            </a:endParaRPr>
          </a:p>
          <a:p>
            <a:pPr lvl="1">
              <a:spcBef>
                <a:spcPts val="0"/>
              </a:spcBef>
            </a:pPr>
            <a:r>
              <a:rPr lang="zh-CN" altLang="en-US" sz="2000" dirty="0">
                <a:latin typeface="Calibri" panose="020F0502020204030204" pitchFamily="34" charset="0"/>
                <a:ea typeface="華康儷中黑" panose="020B0509000000000000" pitchFamily="49" charset="-120"/>
              </a:rPr>
              <a:t>可賺取無限的零售利潤</a:t>
            </a:r>
            <a:endParaRPr lang="en-US" sz="2000" dirty="0">
              <a:latin typeface="Calibri" panose="020F0502020204030204" pitchFamily="34" charset="0"/>
              <a:ea typeface="華康儷中黑" panose="020B0509000000000000" pitchFamily="49" charset="-120"/>
            </a:endParaRPr>
          </a:p>
          <a:p>
            <a:pPr lvl="1">
              <a:spcBef>
                <a:spcPts val="0"/>
              </a:spcBef>
            </a:pPr>
            <a:r>
              <a:rPr lang="zh-CN" altLang="en-US" sz="2000" dirty="0">
                <a:latin typeface="Calibri" panose="020F0502020204030204" pitchFamily="34" charset="0"/>
                <a:ea typeface="華康儷中黑" panose="020B0509000000000000" pitchFamily="49" charset="-120"/>
              </a:rPr>
              <a:t>經由自己的零售賺取高達每週</a:t>
            </a:r>
            <a:r>
              <a:rPr lang="en-US" sz="2000" dirty="0">
                <a:latin typeface="Calibri" panose="020F0502020204030204" pitchFamily="34" charset="0"/>
                <a:ea typeface="華康儷中黑" panose="020B0509000000000000" pitchFamily="49" charset="-120"/>
              </a:rPr>
              <a:t>HK$11,500</a:t>
            </a:r>
            <a:r>
              <a:rPr lang="zh-CN" altLang="en-US" sz="2000" dirty="0">
                <a:latin typeface="Calibri" panose="020F0502020204030204" pitchFamily="34" charset="0"/>
                <a:ea typeface="華康儷中黑" panose="020B0509000000000000" pitchFamily="49" charset="-120"/>
              </a:rPr>
              <a:t>的</a:t>
            </a:r>
            <a:r>
              <a:rPr lang="en-US" sz="2000" dirty="0">
                <a:latin typeface="Calibri" panose="020F0502020204030204" pitchFamily="34" charset="0"/>
                <a:ea typeface="華康儷中黑" panose="020B0509000000000000" pitchFamily="49" charset="-120"/>
              </a:rPr>
              <a:t>BV</a:t>
            </a:r>
            <a:r>
              <a:rPr lang="zh-CN" altLang="en-US" sz="2000" dirty="0">
                <a:latin typeface="Calibri" panose="020F0502020204030204" pitchFamily="34" charset="0"/>
                <a:ea typeface="華康儷中黑" panose="020B0509000000000000" pitchFamily="49" charset="-120"/>
              </a:rPr>
              <a:t>佣金</a:t>
            </a:r>
            <a:endParaRPr lang="en-US" altLang="zh-CN" sz="2000" dirty="0">
              <a:latin typeface="Calibri" panose="020F0502020204030204" pitchFamily="34" charset="0"/>
              <a:ea typeface="華康儷中黑" panose="020B0509000000000000" pitchFamily="49" charset="-120"/>
            </a:endParaRPr>
          </a:p>
          <a:p>
            <a:pPr lvl="1">
              <a:spcBef>
                <a:spcPts val="0"/>
              </a:spcBef>
            </a:pPr>
            <a:endParaRPr lang="en-US" sz="2400" dirty="0">
              <a:latin typeface="Calibri" panose="020F0502020204030204" pitchFamily="34" charset="0"/>
              <a:ea typeface="華康儷中黑" panose="020B0509000000000000" pitchFamily="49" charset="-120"/>
            </a:endParaRPr>
          </a:p>
          <a:p>
            <a:pPr marL="109622" indent="0">
              <a:spcBef>
                <a:spcPts val="0"/>
              </a:spcBef>
              <a:buNone/>
            </a:pPr>
            <a:endParaRPr lang="en-US" sz="2400" dirty="0">
              <a:latin typeface="Calibri" panose="020F0502020204030204" pitchFamily="34" charset="0"/>
              <a:ea typeface="華康儷中黑" panose="020B0509000000000000" pitchFamily="49" charset="-120"/>
            </a:endParaRPr>
          </a:p>
        </p:txBody>
      </p:sp>
      <p:sp>
        <p:nvSpPr>
          <p:cNvPr id="4" name="Content Placeholder 1"/>
          <p:cNvSpPr txBox="1">
            <a:spLocks/>
          </p:cNvSpPr>
          <p:nvPr/>
        </p:nvSpPr>
        <p:spPr>
          <a:xfrm>
            <a:off x="-76200" y="3962400"/>
            <a:ext cx="8839200" cy="3124200"/>
          </a:xfrm>
          <a:prstGeom prst="rect">
            <a:avLst/>
          </a:prstGeom>
        </p:spPr>
        <p:txBody>
          <a:bodyPr vert="horz" lIns="91350" tIns="45675" rIns="91350" bIns="45675"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622" indent="0">
              <a:spcBef>
                <a:spcPts val="0"/>
              </a:spcBef>
              <a:buFont typeface="Arial" pitchFamily="34" charset="0"/>
              <a:buNone/>
            </a:pPr>
            <a:r>
              <a:rPr lang="en-US" sz="2200" dirty="0">
                <a:solidFill>
                  <a:prstClr val="black"/>
                </a:solidFill>
              </a:rPr>
              <a:t>We offer two account types to provide support in the way that best suits your business objectives.</a:t>
            </a:r>
          </a:p>
          <a:p>
            <a:pPr>
              <a:spcBef>
                <a:spcPts val="0"/>
              </a:spcBef>
            </a:pPr>
            <a:endParaRPr lang="en-US" sz="400" dirty="0">
              <a:solidFill>
                <a:prstClr val="black"/>
              </a:solidFill>
            </a:endParaRPr>
          </a:p>
          <a:p>
            <a:pPr>
              <a:spcBef>
                <a:spcPts val="0"/>
              </a:spcBef>
            </a:pPr>
            <a:r>
              <a:rPr lang="en-US" sz="1900" b="1" dirty="0">
                <a:solidFill>
                  <a:prstClr val="black"/>
                </a:solidFill>
              </a:rPr>
              <a:t>International HP1: </a:t>
            </a:r>
            <a:r>
              <a:rPr lang="en-US" sz="1900" dirty="0">
                <a:solidFill>
                  <a:prstClr val="black"/>
                </a:solidFill>
              </a:rPr>
              <a:t>Health Professional Introductory Account</a:t>
            </a:r>
          </a:p>
          <a:p>
            <a:pPr lvl="1">
              <a:spcBef>
                <a:spcPts val="0"/>
              </a:spcBef>
            </a:pPr>
            <a:r>
              <a:rPr lang="en-US" sz="1900" dirty="0">
                <a:solidFill>
                  <a:prstClr val="black"/>
                </a:solidFill>
              </a:rPr>
              <a:t>Simple introductory account designed for a Health Professional or small group practice that is focused on the success of their own practice.</a:t>
            </a:r>
          </a:p>
          <a:p>
            <a:pPr lvl="1">
              <a:spcBef>
                <a:spcPts val="0"/>
              </a:spcBef>
            </a:pPr>
            <a:r>
              <a:rPr lang="en-US" sz="1900" dirty="0">
                <a:solidFill>
                  <a:prstClr val="black"/>
                </a:solidFill>
              </a:rPr>
              <a:t>Simple, easy, profitable and automated.</a:t>
            </a:r>
          </a:p>
          <a:p>
            <a:pPr lvl="1">
              <a:spcBef>
                <a:spcPts val="0"/>
              </a:spcBef>
            </a:pPr>
            <a:r>
              <a:rPr lang="en-US" sz="1900" dirty="0">
                <a:solidFill>
                  <a:prstClr val="black"/>
                </a:solidFill>
              </a:rPr>
              <a:t>Earn profit and commissions on your own product sales.</a:t>
            </a:r>
          </a:p>
          <a:p>
            <a:pPr lvl="1">
              <a:spcBef>
                <a:spcPts val="0"/>
              </a:spcBef>
            </a:pPr>
            <a:r>
              <a:rPr lang="en-US" sz="1900" dirty="0">
                <a:solidFill>
                  <a:prstClr val="black"/>
                </a:solidFill>
              </a:rPr>
              <a:t>Can upgrade from an HP1 to HP account anytime.</a:t>
            </a:r>
          </a:p>
          <a:p>
            <a:pPr lvl="1">
              <a:spcBef>
                <a:spcPts val="0"/>
              </a:spcBef>
            </a:pPr>
            <a:r>
              <a:rPr lang="en-US" sz="1900" dirty="0">
                <a:solidFill>
                  <a:prstClr val="black"/>
                </a:solidFill>
              </a:rPr>
              <a:t>Can earn unlimited retail profit. </a:t>
            </a:r>
          </a:p>
          <a:p>
            <a:pPr lvl="1">
              <a:spcBef>
                <a:spcPts val="0"/>
              </a:spcBef>
            </a:pPr>
            <a:r>
              <a:rPr lang="en-US" sz="1900" dirty="0">
                <a:solidFill>
                  <a:prstClr val="black"/>
                </a:solidFill>
              </a:rPr>
              <a:t>Can earn up to HK$11,500 per week in BV commissions on their own retail.</a:t>
            </a:r>
          </a:p>
        </p:txBody>
      </p:sp>
    </p:spTree>
    <p:extLst>
      <p:ext uri="{BB962C8B-B14F-4D97-AF65-F5344CB8AC3E}">
        <p14:creationId xmlns="" xmlns:p14="http://schemas.microsoft.com/office/powerpoint/2010/main" val="30376917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8991600" cy="4876800"/>
          </a:xfrm>
        </p:spPr>
        <p:txBody>
          <a:bodyPr>
            <a:normAutofit/>
          </a:bodyPr>
          <a:lstStyle/>
          <a:p>
            <a:pPr marL="109622" indent="0">
              <a:buNone/>
            </a:pPr>
            <a:r>
              <a:rPr lang="zh-CN" altLang="en-US" sz="2000" dirty="0">
                <a:latin typeface="Calibri" panose="020F0502020204030204" pitchFamily="34" charset="0"/>
                <a:ea typeface="華康儷中黑" panose="020B0509000000000000" pitchFamily="49" charset="-120"/>
              </a:rPr>
              <a:t>我們提供兩種類型的帳戶支援你，讓你</a:t>
            </a:r>
            <a:r>
              <a:rPr lang="zh-TW" altLang="en-US" sz="2000" dirty="0">
                <a:latin typeface="Calibri" panose="020F0502020204030204" pitchFamily="34" charset="0"/>
                <a:ea typeface="華康儷中黑" panose="020B0509000000000000" pitchFamily="49" charset="-120"/>
              </a:rPr>
              <a:t>根據</a:t>
            </a:r>
            <a:r>
              <a:rPr lang="zh-CN" altLang="en-US" sz="2000" dirty="0">
                <a:latin typeface="Calibri" panose="020F0502020204030204" pitchFamily="34" charset="0"/>
                <a:ea typeface="華康儷中黑" panose="020B0509000000000000" pitchFamily="49" charset="-120"/>
              </a:rPr>
              <a:t>業務目標選擇比較適合的帳戶</a:t>
            </a:r>
            <a:endParaRPr lang="en-US" altLang="zh-TW" sz="2000" dirty="0">
              <a:latin typeface="Calibri" panose="020F0502020204030204" pitchFamily="34" charset="0"/>
              <a:ea typeface="華康儷中黑" panose="020B0509000000000000" pitchFamily="49" charset="-120"/>
            </a:endParaRPr>
          </a:p>
          <a:p>
            <a:r>
              <a:rPr lang="zh-CN" altLang="en-US" sz="2000" dirty="0">
                <a:latin typeface="Calibri" panose="020F0502020204030204" pitchFamily="34" charset="0"/>
                <a:ea typeface="華康儷中黑" panose="020B0509000000000000" pitchFamily="49" charset="-120"/>
              </a:rPr>
              <a:t>國際</a:t>
            </a:r>
            <a:r>
              <a:rPr lang="en-US" sz="2000" dirty="0">
                <a:latin typeface="Calibri" panose="020F0502020204030204" pitchFamily="34" charset="0"/>
                <a:ea typeface="華康儷中黑" panose="020B0509000000000000" pitchFamily="49" charset="-120"/>
              </a:rPr>
              <a:t>HP</a:t>
            </a:r>
            <a:r>
              <a:rPr lang="zh-CN" altLang="en-US" sz="2000" dirty="0">
                <a:latin typeface="Calibri" panose="020F0502020204030204" pitchFamily="34" charset="0"/>
                <a:ea typeface="華康儷中黑" panose="020B0509000000000000" pitchFamily="49" charset="-120"/>
              </a:rPr>
              <a:t>：國際</a:t>
            </a:r>
            <a:r>
              <a:rPr lang="zh-TW" altLang="en-US" sz="2000" dirty="0">
                <a:latin typeface="Calibri" panose="020F0502020204030204" pitchFamily="34" charset="0"/>
                <a:ea typeface="華康儷中黑" panose="020B0509000000000000" pitchFamily="49" charset="-120"/>
              </a:rPr>
              <a:t>健康專業人士經銷商</a:t>
            </a:r>
            <a:endParaRPr lang="en-US" sz="2000" dirty="0">
              <a:latin typeface="Calibri" panose="020F0502020204030204" pitchFamily="34" charset="0"/>
              <a:ea typeface="華康儷中黑" panose="020B0509000000000000" pitchFamily="49" charset="-120"/>
            </a:endParaRPr>
          </a:p>
          <a:p>
            <a:pPr lvl="1"/>
            <a:r>
              <a:rPr lang="zh-CN" altLang="en-US" sz="2000" dirty="0">
                <a:latin typeface="Calibri" panose="020F0502020204030204" pitchFamily="34" charset="0"/>
                <a:ea typeface="華康儷中黑" panose="020B0509000000000000" pitchFamily="49" charset="-120"/>
              </a:rPr>
              <a:t>進階帳戶選項，為大型診所或健康專業人士</a:t>
            </a:r>
            <a:r>
              <a:rPr lang="zh-TW" altLang="en-US" sz="2000" dirty="0">
                <a:latin typeface="Calibri" panose="020F0502020204030204" pitchFamily="34" charset="0"/>
                <a:ea typeface="華康儷中黑" panose="020B0509000000000000" pitchFamily="49" charset="-120"/>
              </a:rPr>
              <a:t>而</a:t>
            </a:r>
            <a:r>
              <a:rPr lang="zh-CN" altLang="en-US" sz="2000" dirty="0">
                <a:latin typeface="Calibri" panose="020F0502020204030204" pitchFamily="34" charset="0"/>
                <a:ea typeface="華康儷中黑" panose="020B0509000000000000" pitchFamily="49" charset="-120"/>
              </a:rPr>
              <a:t>設，他們</a:t>
            </a:r>
            <a:r>
              <a:rPr lang="zh-TW" altLang="en-US" sz="2000" dirty="0">
                <a:latin typeface="Calibri" panose="020F0502020204030204" pitchFamily="34" charset="0"/>
                <a:ea typeface="華康儷中黑" panose="020B0509000000000000" pitchFamily="49" charset="-120"/>
              </a:rPr>
              <a:t>轉介</a:t>
            </a:r>
            <a:r>
              <a:rPr lang="zh-CN" altLang="en-US" sz="2000" dirty="0">
                <a:latin typeface="Calibri" panose="020F0502020204030204" pitchFamily="34" charset="0"/>
                <a:ea typeface="華康儷中黑" panose="020B0509000000000000" pitchFamily="49" charset="-120"/>
              </a:rPr>
              <a:t>病人</a:t>
            </a:r>
            <a:r>
              <a:rPr lang="zh-TW" altLang="en-US" sz="2000" dirty="0">
                <a:latin typeface="Calibri" panose="020F0502020204030204" pitchFamily="34" charset="0"/>
                <a:ea typeface="華康儷中黑" panose="020B0509000000000000" pitchFamily="49" charset="-120"/>
              </a:rPr>
              <a:t>予</a:t>
            </a:r>
            <a:r>
              <a:rPr lang="zh-CN" altLang="en-US" sz="2000" dirty="0">
                <a:latin typeface="Calibri" panose="020F0502020204030204" pitchFamily="34" charset="0"/>
                <a:ea typeface="華康儷中黑" panose="020B0509000000000000" pitchFamily="49" charset="-120"/>
              </a:rPr>
              <a:t>其他健康專業人士</a:t>
            </a:r>
            <a:r>
              <a:rPr lang="zh-TW" altLang="en-US" sz="2000" dirty="0">
                <a:latin typeface="Calibri" panose="020F0502020204030204" pitchFamily="34" charset="0"/>
                <a:ea typeface="華康儷中黑" panose="020B0509000000000000" pitchFamily="49" charset="-120"/>
              </a:rPr>
              <a:t>，</a:t>
            </a:r>
            <a:r>
              <a:rPr lang="zh-CN" altLang="en-US" sz="2000" dirty="0">
                <a:latin typeface="Calibri" panose="020F0502020204030204" pitchFamily="34" charset="0"/>
                <a:ea typeface="華康儷中黑" panose="020B0509000000000000" pitchFamily="49" charset="-120"/>
              </a:rPr>
              <a:t>並想利用我們的解決方案</a:t>
            </a:r>
            <a:r>
              <a:rPr lang="zh-TW" altLang="en-US" sz="2000" dirty="0">
                <a:latin typeface="Calibri" panose="020F0502020204030204" pitchFamily="34" charset="0"/>
                <a:ea typeface="華康儷中黑" panose="020B0509000000000000" pitchFamily="49" charset="-120"/>
              </a:rPr>
              <a:t>將</a:t>
            </a:r>
            <a:r>
              <a:rPr lang="zh-CN" altLang="en-US" sz="2000" dirty="0">
                <a:latin typeface="Calibri" panose="020F0502020204030204" pitchFamily="34" charset="0"/>
                <a:ea typeface="華康儷中黑" panose="020B0509000000000000" pitchFamily="49" charset="-120"/>
              </a:rPr>
              <a:t>其持續收入</a:t>
            </a:r>
            <a:r>
              <a:rPr lang="zh-TW" altLang="en-US" sz="2000" dirty="0">
                <a:latin typeface="Calibri" panose="020F0502020204030204" pitchFamily="34" charset="0"/>
                <a:ea typeface="華康儷中黑" panose="020B0509000000000000" pitchFamily="49" charset="-120"/>
              </a:rPr>
              <a:t>提升至最高</a:t>
            </a:r>
            <a:endParaRPr lang="en-US" sz="2000" dirty="0">
              <a:latin typeface="Calibri" panose="020F0502020204030204" pitchFamily="34" charset="0"/>
              <a:ea typeface="華康儷中黑" panose="020B0509000000000000" pitchFamily="49" charset="-120"/>
            </a:endParaRPr>
          </a:p>
          <a:p>
            <a:pPr lvl="1"/>
            <a:r>
              <a:rPr lang="zh-TW" altLang="en-US" sz="2000" dirty="0">
                <a:latin typeface="Calibri" panose="020F0502020204030204" pitchFamily="34" charset="0"/>
                <a:ea typeface="華康儷中黑" panose="020B0509000000000000" pitchFamily="49" charset="-120"/>
              </a:rPr>
              <a:t>可</a:t>
            </a:r>
            <a:r>
              <a:rPr lang="zh-CN" altLang="en-US" sz="2000" dirty="0">
                <a:latin typeface="Calibri" panose="020F0502020204030204" pitchFamily="34" charset="0"/>
                <a:ea typeface="華康儷中黑" panose="020B0509000000000000" pitchFamily="49" charset="-120"/>
              </a:rPr>
              <a:t>從你支援的其他健康專業人士和利用你的引薦人脈市場所產生的業績點數獲得佣金</a:t>
            </a:r>
            <a:endParaRPr lang="en-US" sz="2000" dirty="0">
              <a:latin typeface="Calibri" panose="020F0502020204030204" pitchFamily="34" charset="0"/>
              <a:ea typeface="華康儷中黑" panose="020B0509000000000000" pitchFamily="49" charset="-120"/>
            </a:endParaRPr>
          </a:p>
          <a:p>
            <a:pPr lvl="1"/>
            <a:r>
              <a:rPr lang="zh-TW" altLang="en-US" sz="2000" dirty="0">
                <a:latin typeface="Calibri" panose="020F0502020204030204" pitchFamily="34" charset="0"/>
                <a:ea typeface="華康儷中黑" panose="020B0509000000000000" pitchFamily="49" charset="-120"/>
              </a:rPr>
              <a:t>可</a:t>
            </a:r>
            <a:r>
              <a:rPr lang="zh-CN" altLang="en-US" sz="2000" dirty="0">
                <a:latin typeface="Calibri" panose="020F0502020204030204" pitchFamily="34" charset="0"/>
                <a:ea typeface="華康儷中黑" panose="020B0509000000000000" pitchFamily="49" charset="-120"/>
              </a:rPr>
              <a:t>賺取無限的零售利潤</a:t>
            </a:r>
            <a:r>
              <a:rPr lang="zh-TW" altLang="en-US" sz="2000" dirty="0">
                <a:latin typeface="Calibri" panose="020F0502020204030204" pitchFamily="34" charset="0"/>
                <a:ea typeface="華康儷中黑" panose="020B0509000000000000" pitchFamily="49" charset="-120"/>
              </a:rPr>
              <a:t>，</a:t>
            </a:r>
            <a:r>
              <a:rPr lang="zh-CN" altLang="en-US" sz="2000" dirty="0">
                <a:latin typeface="Calibri" panose="020F0502020204030204" pitchFamily="34" charset="0"/>
                <a:ea typeface="華康儷中黑" panose="020B0509000000000000" pitchFamily="49" charset="-120"/>
              </a:rPr>
              <a:t>並</a:t>
            </a:r>
            <a:r>
              <a:rPr lang="zh-TW" altLang="en-US" sz="2000" dirty="0">
                <a:latin typeface="Calibri" panose="020F0502020204030204" pitchFamily="34" charset="0"/>
                <a:ea typeface="華康儷中黑" panose="020B0509000000000000" pitchFamily="49" charset="-120"/>
              </a:rPr>
              <a:t>具有</a:t>
            </a:r>
            <a:r>
              <a:rPr lang="zh-CN" altLang="en-US" sz="2000" dirty="0">
                <a:latin typeface="Calibri" panose="020F0502020204030204" pitchFamily="34" charset="0"/>
                <a:ea typeface="華康儷中黑" panose="020B0509000000000000" pitchFamily="49" charset="-120"/>
              </a:rPr>
              <a:t>無限的</a:t>
            </a:r>
            <a:r>
              <a:rPr lang="en-US" altLang="zh-CN" sz="2000" dirty="0">
                <a:latin typeface="Calibri" panose="020F0502020204030204" pitchFamily="34" charset="0"/>
                <a:ea typeface="華康儷中黑" panose="020B0509000000000000" pitchFamily="49" charset="-120"/>
              </a:rPr>
              <a:t>BV</a:t>
            </a:r>
            <a:r>
              <a:rPr lang="zh-CN" altLang="en-US" sz="2000" dirty="0">
                <a:latin typeface="Calibri" panose="020F0502020204030204" pitchFamily="34" charset="0"/>
                <a:ea typeface="華康儷中黑" panose="020B0509000000000000" pitchFamily="49" charset="-120"/>
              </a:rPr>
              <a:t>佣金收入潛力</a:t>
            </a:r>
            <a:endParaRPr lang="en-US" sz="2000" dirty="0">
              <a:latin typeface="Calibri" panose="020F0502020204030204" pitchFamily="34" charset="0"/>
              <a:ea typeface="華康儷中黑" panose="020B0509000000000000" pitchFamily="49" charset="-120"/>
            </a:endParaRPr>
          </a:p>
          <a:p>
            <a:pPr lvl="1"/>
            <a:r>
              <a:rPr lang="zh-CN" altLang="en-US" sz="2000" dirty="0">
                <a:latin typeface="Calibri" panose="020F0502020204030204" pitchFamily="34" charset="0"/>
                <a:ea typeface="華康儷中黑" panose="020B0509000000000000" pitchFamily="49" charset="-120"/>
              </a:rPr>
              <a:t>此賬戶的要求與一般經銷商一樣</a:t>
            </a:r>
            <a:endParaRPr lang="en-US" sz="2000" dirty="0">
              <a:latin typeface="Calibri" panose="020F0502020204030204" pitchFamily="34" charset="0"/>
              <a:ea typeface="華康儷中黑" panose="020B0509000000000000" pitchFamily="49" charset="-120"/>
            </a:endParaRPr>
          </a:p>
          <a:p>
            <a:pPr lvl="1"/>
            <a:endParaRPr lang="en-US" sz="2000" dirty="0">
              <a:latin typeface="Calibri" panose="020F0502020204030204" pitchFamily="34" charset="0"/>
              <a:ea typeface="華康儷中黑" panose="020B0509000000000000" pitchFamily="49" charset="-120"/>
            </a:endParaRPr>
          </a:p>
          <a:p>
            <a:endParaRPr lang="en-US" sz="2000" dirty="0">
              <a:latin typeface="Calibri" panose="020F0502020204030204" pitchFamily="34" charset="0"/>
              <a:ea typeface="華康儷中黑" panose="020B0509000000000000" pitchFamily="49" charset="-120"/>
            </a:endParaRPr>
          </a:p>
        </p:txBody>
      </p:sp>
      <p:sp>
        <p:nvSpPr>
          <p:cNvPr id="6" name="Title 2"/>
          <p:cNvSpPr>
            <a:spLocks noGrp="1"/>
          </p:cNvSpPr>
          <p:nvPr>
            <p:ph type="title"/>
          </p:nvPr>
        </p:nvSpPr>
        <p:spPr>
          <a:xfrm>
            <a:off x="0" y="152401"/>
            <a:ext cx="9144000" cy="838200"/>
          </a:xfrm>
        </p:spPr>
        <p:txBody>
          <a:bodyPr>
            <a:noAutofit/>
          </a:bodyPr>
          <a:lstStyle/>
          <a:p>
            <a:r>
              <a:rPr lang="en-US" altLang="zh-CN" sz="3600" dirty="0">
                <a:solidFill>
                  <a:srgbClr val="39639D"/>
                </a:solidFill>
                <a:latin typeface="Calibri" panose="020F0502020204030204" pitchFamily="34" charset="0"/>
                <a:ea typeface="華康儷中黑" panose="020B0509000000000000" pitchFamily="49" charset="-120"/>
                <a:cs typeface="Futura Book"/>
              </a:rPr>
              <a:t/>
            </a:r>
            <a:br>
              <a:rPr lang="en-US" altLang="zh-CN" sz="3600" dirty="0">
                <a:solidFill>
                  <a:srgbClr val="39639D"/>
                </a:solidFill>
                <a:latin typeface="Calibri" panose="020F0502020204030204" pitchFamily="34" charset="0"/>
                <a:ea typeface="華康儷中黑" panose="020B0509000000000000" pitchFamily="49" charset="-120"/>
                <a:cs typeface="Futura Book"/>
              </a:rPr>
            </a:br>
            <a:r>
              <a:rPr lang="zh-CN" altLang="en-US" sz="4000" dirty="0">
                <a:solidFill>
                  <a:srgbClr val="39639D"/>
                </a:solidFill>
                <a:latin typeface="Calibri" panose="020F0502020204030204" pitchFamily="34" charset="0"/>
                <a:ea typeface="華康儷中黑" panose="020B0509000000000000" pitchFamily="49" charset="-120"/>
                <a:cs typeface="Futura Book"/>
              </a:rPr>
              <a:t>健康專業人士 </a:t>
            </a:r>
            <a:r>
              <a:rPr lang="zh-CN" altLang="en-US" sz="4000" dirty="0">
                <a:solidFill>
                  <a:srgbClr val="39639D"/>
                </a:solidFill>
                <a:latin typeface="Calibri" panose="020F0502020204030204" pitchFamily="34" charset="0"/>
                <a:ea typeface="華康儷中黑" panose="020B0509000000000000" pitchFamily="49" charset="-120"/>
                <a:cs typeface="Futura Book"/>
                <a:sym typeface="Wingdings 2"/>
              </a:rPr>
              <a:t> </a:t>
            </a:r>
            <a:r>
              <a:rPr lang="zh-CN" altLang="en-US" sz="4000" dirty="0">
                <a:solidFill>
                  <a:srgbClr val="39639D"/>
                </a:solidFill>
                <a:latin typeface="Calibri" panose="020F0502020204030204" pitchFamily="34" charset="0"/>
                <a:ea typeface="華康儷中黑" panose="020B0509000000000000" pitchFamily="49" charset="-120"/>
                <a:cs typeface="Futura Book"/>
              </a:rPr>
              <a:t>兩種帳戶選擇</a:t>
            </a:r>
            <a:r>
              <a:rPr lang="en-US" altLang="zh-CN" sz="4000" dirty="0">
                <a:solidFill>
                  <a:srgbClr val="39639D"/>
                </a:solidFill>
                <a:latin typeface="Calibri" panose="020F0502020204030204" pitchFamily="34" charset="0"/>
                <a:ea typeface="華康儷中黑" panose="020B0509000000000000" pitchFamily="49" charset="-120"/>
                <a:cs typeface="Futura Book"/>
              </a:rPr>
              <a:t/>
            </a:r>
            <a:br>
              <a:rPr lang="en-US" altLang="zh-CN" sz="4000" dirty="0">
                <a:solidFill>
                  <a:srgbClr val="39639D"/>
                </a:solidFill>
                <a:latin typeface="Calibri" panose="020F0502020204030204" pitchFamily="34" charset="0"/>
                <a:ea typeface="華康儷中黑" panose="020B0509000000000000" pitchFamily="49" charset="-120"/>
                <a:cs typeface="Futura Book"/>
              </a:rPr>
            </a:br>
            <a:r>
              <a:rPr lang="en-US" sz="3600" dirty="0">
                <a:solidFill>
                  <a:srgbClr val="39639D"/>
                </a:solidFill>
                <a:latin typeface="Calibri" panose="020F0502020204030204" pitchFamily="34" charset="0"/>
                <a:ea typeface="華康儷中黑" panose="020B0509000000000000" pitchFamily="49" charset="-120"/>
                <a:cs typeface="Futura Book"/>
              </a:rPr>
              <a:t>Two Account Options For Health Professionals                      </a:t>
            </a:r>
            <a:br>
              <a:rPr lang="en-US" sz="3600" dirty="0">
                <a:solidFill>
                  <a:srgbClr val="39639D"/>
                </a:solidFill>
                <a:latin typeface="Calibri" panose="020F0502020204030204" pitchFamily="34" charset="0"/>
                <a:ea typeface="華康儷中黑" panose="020B0509000000000000" pitchFamily="49" charset="-120"/>
                <a:cs typeface="Futura Book"/>
              </a:rPr>
            </a:br>
            <a:r>
              <a:rPr lang="en-US" sz="3600" dirty="0">
                <a:solidFill>
                  <a:srgbClr val="39639D"/>
                </a:solidFill>
                <a:latin typeface="Calibri" panose="020F0502020204030204" pitchFamily="34" charset="0"/>
                <a:ea typeface="華康儷中黑" panose="020B0509000000000000" pitchFamily="49" charset="-120"/>
                <a:cs typeface="Futura Book"/>
              </a:rPr>
              <a:t> </a:t>
            </a:r>
          </a:p>
        </p:txBody>
      </p:sp>
      <p:sp>
        <p:nvSpPr>
          <p:cNvPr id="7" name="Content Placeholder 1"/>
          <p:cNvSpPr txBox="1">
            <a:spLocks/>
          </p:cNvSpPr>
          <p:nvPr/>
        </p:nvSpPr>
        <p:spPr>
          <a:xfrm>
            <a:off x="0" y="3962401"/>
            <a:ext cx="9144000" cy="48768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622" indent="0">
              <a:spcBef>
                <a:spcPts val="0"/>
              </a:spcBef>
              <a:buFont typeface="Arial" pitchFamily="34" charset="0"/>
              <a:buNone/>
            </a:pPr>
            <a:r>
              <a:rPr lang="en-US" sz="1800" dirty="0">
                <a:solidFill>
                  <a:prstClr val="black"/>
                </a:solidFill>
              </a:rPr>
              <a:t>We offer two account types to provide support in the way that best suits your business objectives.</a:t>
            </a:r>
          </a:p>
          <a:p>
            <a:pPr>
              <a:spcBef>
                <a:spcPts val="0"/>
              </a:spcBef>
            </a:pPr>
            <a:r>
              <a:rPr lang="en-US" sz="1800" b="1" dirty="0">
                <a:solidFill>
                  <a:prstClr val="black"/>
                </a:solidFill>
              </a:rPr>
              <a:t>International HP :</a:t>
            </a:r>
            <a:r>
              <a:rPr lang="en-US" sz="1800" dirty="0">
                <a:solidFill>
                  <a:prstClr val="black"/>
                </a:solidFill>
              </a:rPr>
              <a:t> Health Professional Distributor</a:t>
            </a:r>
          </a:p>
          <a:p>
            <a:pPr lvl="1">
              <a:spcBef>
                <a:spcPts val="0"/>
              </a:spcBef>
            </a:pPr>
            <a:r>
              <a:rPr lang="en-US" sz="1800" dirty="0">
                <a:solidFill>
                  <a:prstClr val="black"/>
                </a:solidFill>
              </a:rPr>
              <a:t>Advanced account option designed for large practices or Health Professionals who refer patients with other Health Professionals and want to leverage our solution to maximize their ongoing income.</a:t>
            </a:r>
          </a:p>
          <a:p>
            <a:pPr lvl="1">
              <a:spcBef>
                <a:spcPts val="0"/>
              </a:spcBef>
            </a:pPr>
            <a:r>
              <a:rPr lang="en-US" sz="1800" dirty="0">
                <a:solidFill>
                  <a:prstClr val="black"/>
                </a:solidFill>
              </a:rPr>
              <a:t>Able to receive commissions on Business Volume from other professionals you support &amp; leverage your referral market.</a:t>
            </a:r>
          </a:p>
          <a:p>
            <a:pPr lvl="1">
              <a:spcBef>
                <a:spcPts val="0"/>
              </a:spcBef>
            </a:pPr>
            <a:r>
              <a:rPr lang="en-US" sz="1800" dirty="0">
                <a:solidFill>
                  <a:prstClr val="black"/>
                </a:solidFill>
              </a:rPr>
              <a:t>Can earn unlimited retail profit and leverage unlimited potential in BV commissions.</a:t>
            </a:r>
          </a:p>
          <a:p>
            <a:pPr lvl="1">
              <a:spcBef>
                <a:spcPts val="0"/>
              </a:spcBef>
            </a:pPr>
            <a:r>
              <a:rPr lang="en-US" sz="1800" dirty="0">
                <a:solidFill>
                  <a:prstClr val="black"/>
                </a:solidFill>
              </a:rPr>
              <a:t>This account has the same requirements as a regular Distributor.</a:t>
            </a:r>
          </a:p>
        </p:txBody>
      </p:sp>
    </p:spTree>
    <p:extLst>
      <p:ext uri="{BB962C8B-B14F-4D97-AF65-F5344CB8AC3E}">
        <p14:creationId xmlns="" xmlns:p14="http://schemas.microsoft.com/office/powerpoint/2010/main" val="3982763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1000"/>
                                        <p:tgtEl>
                                          <p:spTgt spid="7">
                                            <p:txEl>
                                              <p:pRg st="2" end="2"/>
                                            </p:txEl>
                                          </p:spTgt>
                                        </p:tgtEl>
                                      </p:cBhvr>
                                    </p:animEffect>
                                    <p:anim calcmode="lin" valueType="num">
                                      <p:cBhvr>
                                        <p:cTn id="3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1000"/>
                                        <p:tgtEl>
                                          <p:spTgt spid="7">
                                            <p:txEl>
                                              <p:pRg st="5" end="5"/>
                                            </p:txEl>
                                          </p:spTgt>
                                        </p:tgtEl>
                                      </p:cBhvr>
                                    </p:animEffect>
                                    <p:anim calcmode="lin" valueType="num">
                                      <p:cBhvr>
                                        <p:cTn id="5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zh-CN" altLang="en-US" dirty="0" smtClean="0">
                <a:solidFill>
                  <a:srgbClr val="39639D"/>
                </a:solidFill>
                <a:latin typeface="Calibri" panose="020F0502020204030204" pitchFamily="34" charset="0"/>
                <a:ea typeface="華康儷中黑" panose="020B0509000000000000" pitchFamily="49" charset="-120"/>
              </a:rPr>
              <a:t>了解</a:t>
            </a:r>
            <a:r>
              <a:rPr lang="en-US" dirty="0" smtClean="0">
                <a:solidFill>
                  <a:srgbClr val="39639D"/>
                </a:solidFill>
                <a:latin typeface="Calibri" panose="020F0502020204030204" pitchFamily="34" charset="0"/>
                <a:ea typeface="華康儷中黑" panose="020B0509000000000000" pitchFamily="49" charset="-120"/>
              </a:rPr>
              <a:t>HP1</a:t>
            </a:r>
            <a:r>
              <a:rPr lang="zh-CN" altLang="en-US" dirty="0" smtClean="0">
                <a:solidFill>
                  <a:srgbClr val="39639D"/>
                </a:solidFill>
                <a:latin typeface="Calibri" panose="020F0502020204030204" pitchFamily="34" charset="0"/>
                <a:ea typeface="華康儷中黑" panose="020B0509000000000000" pitchFamily="49" charset="-120"/>
              </a:rPr>
              <a:t>如何運作</a:t>
            </a:r>
            <a:r>
              <a:rPr lang="en-US" altLang="zh-CN" sz="4000" dirty="0">
                <a:solidFill>
                  <a:srgbClr val="39639D"/>
                </a:solidFill>
                <a:latin typeface="Calibri" panose="020F0502020204030204" pitchFamily="34" charset="0"/>
                <a:ea typeface="華康儷中黑" panose="020B0509000000000000" pitchFamily="49" charset="-120"/>
              </a:rPr>
              <a:t/>
            </a:r>
            <a:br>
              <a:rPr lang="en-US" altLang="zh-CN" sz="4000" dirty="0">
                <a:solidFill>
                  <a:srgbClr val="39639D"/>
                </a:solidFill>
                <a:latin typeface="Calibri" panose="020F0502020204030204" pitchFamily="34" charset="0"/>
                <a:ea typeface="華康儷中黑" panose="020B0509000000000000" pitchFamily="49" charset="-120"/>
              </a:rPr>
            </a:br>
            <a:r>
              <a:rPr lang="en-US" sz="4000" dirty="0">
                <a:solidFill>
                  <a:srgbClr val="39639D"/>
                </a:solidFill>
                <a:latin typeface="Calibri" panose="020F0502020204030204" pitchFamily="34" charset="0"/>
                <a:ea typeface="華康儷中黑" panose="020B0509000000000000" pitchFamily="49" charset="-120"/>
              </a:rPr>
              <a:t>Understanding How HP1 Works…</a:t>
            </a: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752600" y="1259742"/>
            <a:ext cx="5562600" cy="2397858"/>
          </a:xfrm>
          <a:prstGeom prst="rect">
            <a:avLst/>
          </a:prstGeom>
        </p:spPr>
      </p:pic>
      <p:sp>
        <p:nvSpPr>
          <p:cNvPr id="5" name="Rectangle 4"/>
          <p:cNvSpPr/>
          <p:nvPr/>
        </p:nvSpPr>
        <p:spPr>
          <a:xfrm>
            <a:off x="0" y="3640688"/>
            <a:ext cx="9144000" cy="2429510"/>
          </a:xfrm>
          <a:prstGeom prst="rect">
            <a:avLst/>
          </a:prstGeom>
        </p:spPr>
        <p:txBody>
          <a:bodyPr wrap="square" lIns="91350" tIns="45675" rIns="91350" bIns="45675">
            <a:spAutoFit/>
          </a:bodyPr>
          <a:lstStyle/>
          <a:p>
            <a:pPr marL="285475" lvl="1" indent="-285475" defTabSz="913509">
              <a:spcBef>
                <a:spcPts val="324"/>
              </a:spcBef>
              <a:buClr>
                <a:srgbClr val="2DA2BF"/>
              </a:buClr>
              <a:buFont typeface="Arial" panose="020B0604020202020204" pitchFamily="34" charset="0"/>
              <a:buChar char="•"/>
            </a:pPr>
            <a:r>
              <a:rPr lang="zh-TW" altLang="en-US" dirty="0">
                <a:solidFill>
                  <a:prstClr val="black"/>
                </a:solidFill>
                <a:ea typeface="華康儷中黑" pitchFamily="49" charset="-120"/>
              </a:rPr>
              <a:t>國際</a:t>
            </a:r>
            <a:r>
              <a:rPr lang="en-US" altLang="zh-TW" dirty="0">
                <a:solidFill>
                  <a:prstClr val="black"/>
                </a:solidFill>
                <a:ea typeface="華康儷中黑" pitchFamily="49" charset="-120"/>
              </a:rPr>
              <a:t>HP1</a:t>
            </a:r>
            <a:r>
              <a:rPr lang="zh-TW" altLang="en-US" dirty="0">
                <a:solidFill>
                  <a:prstClr val="black"/>
                </a:solidFill>
                <a:ea typeface="華康儷中黑" pitchFamily="49" charset="-120"/>
              </a:rPr>
              <a:t>是一個簡</a:t>
            </a:r>
            <a:r>
              <a:rPr lang="zh-CN" altLang="en-US" dirty="0">
                <a:solidFill>
                  <a:prstClr val="black"/>
                </a:solidFill>
                <a:ea typeface="華康儷中黑" pitchFamily="49" charset="-120"/>
              </a:rPr>
              <a:t>化</a:t>
            </a:r>
            <a:r>
              <a:rPr lang="zh-TW" altLang="en-US" dirty="0">
                <a:solidFill>
                  <a:prstClr val="black"/>
                </a:solidFill>
                <a:ea typeface="華康儷中黑" pitchFamily="49" charset="-120"/>
              </a:rPr>
              <a:t>的</a:t>
            </a:r>
            <a:r>
              <a:rPr lang="zh-CN" altLang="en-US" dirty="0">
                <a:solidFill>
                  <a:prstClr val="black"/>
                </a:solidFill>
                <a:ea typeface="華康儷中黑" pitchFamily="49" charset="-120"/>
              </a:rPr>
              <a:t>帳戶</a:t>
            </a:r>
            <a:r>
              <a:rPr lang="zh-TW" altLang="en-US" dirty="0">
                <a:solidFill>
                  <a:prstClr val="black"/>
                </a:solidFill>
                <a:ea typeface="華康儷中黑" pitchFamily="49" charset="-120"/>
              </a:rPr>
              <a:t>選項，可</a:t>
            </a:r>
            <a:r>
              <a:rPr lang="zh-CN" altLang="en-US" dirty="0">
                <a:solidFill>
                  <a:prstClr val="black"/>
                </a:solidFill>
                <a:ea typeface="華康儷中黑" pitchFamily="49" charset="-120"/>
              </a:rPr>
              <a:t>讓</a:t>
            </a:r>
            <a:r>
              <a:rPr lang="zh-TW" altLang="en-US" dirty="0">
                <a:solidFill>
                  <a:prstClr val="black"/>
                </a:solidFill>
                <a:ea typeface="華康儷中黑" pitchFamily="49" charset="-120"/>
              </a:rPr>
              <a:t>健康專業</a:t>
            </a:r>
            <a:r>
              <a:rPr lang="zh-CN" altLang="en-US" dirty="0">
                <a:solidFill>
                  <a:prstClr val="black"/>
                </a:solidFill>
                <a:ea typeface="華康儷中黑" pitchFamily="49" charset="-120"/>
              </a:rPr>
              <a:t>人士</a:t>
            </a:r>
            <a:r>
              <a:rPr lang="zh-TW" altLang="en-US" dirty="0">
                <a:solidFill>
                  <a:prstClr val="black"/>
                </a:solidFill>
                <a:ea typeface="華康儷中黑" pitchFamily="49" charset="-120"/>
              </a:rPr>
              <a:t>透過銷售產品及業績點數</a:t>
            </a:r>
            <a:r>
              <a:rPr lang="en-US" dirty="0">
                <a:solidFill>
                  <a:prstClr val="black"/>
                </a:solidFill>
                <a:ea typeface="華康儷中黑" pitchFamily="49" charset="-120"/>
              </a:rPr>
              <a:t>(BV)</a:t>
            </a:r>
            <a:r>
              <a:rPr lang="zh-TW" altLang="en-US" dirty="0">
                <a:solidFill>
                  <a:prstClr val="black"/>
                </a:solidFill>
                <a:ea typeface="華康儷中黑" pitchFamily="49" charset="-120"/>
              </a:rPr>
              <a:t>賺取零售利潤</a:t>
            </a:r>
            <a:r>
              <a:rPr lang="zh-CN" altLang="en-US" dirty="0">
                <a:solidFill>
                  <a:prstClr val="black"/>
                </a:solidFill>
                <a:ea typeface="華康儷中黑" pitchFamily="49" charset="-120"/>
              </a:rPr>
              <a:t>和</a:t>
            </a:r>
            <a:r>
              <a:rPr lang="zh-TW" altLang="en-US" dirty="0">
                <a:solidFill>
                  <a:prstClr val="black"/>
                </a:solidFill>
                <a:ea typeface="華康儷中黑" pitchFamily="49" charset="-120"/>
              </a:rPr>
              <a:t>佣金</a:t>
            </a:r>
            <a:r>
              <a:rPr lang="zh-CN" altLang="en-US" dirty="0">
                <a:solidFill>
                  <a:prstClr val="black"/>
                </a:solidFill>
                <a:ea typeface="華康儷中黑" pitchFamily="49" charset="-120"/>
              </a:rPr>
              <a:t>。</a:t>
            </a:r>
            <a:r>
              <a:rPr lang="zh-TW" altLang="en-US" dirty="0">
                <a:solidFill>
                  <a:prstClr val="black"/>
                </a:solidFill>
                <a:ea typeface="華康儷中黑" pitchFamily="49" charset="-120"/>
              </a:rPr>
              <a:t>國際</a:t>
            </a:r>
            <a:r>
              <a:rPr lang="en-US" altLang="zh-TW" dirty="0">
                <a:solidFill>
                  <a:prstClr val="black"/>
                </a:solidFill>
                <a:ea typeface="華康儷中黑" pitchFamily="49" charset="-120"/>
              </a:rPr>
              <a:t>HP1</a:t>
            </a:r>
            <a:r>
              <a:rPr lang="zh-TW" altLang="en-US" dirty="0">
                <a:solidFill>
                  <a:prstClr val="black"/>
                </a:solidFill>
                <a:ea typeface="華康儷中黑" pitchFamily="49" charset="-120"/>
              </a:rPr>
              <a:t>無需符合</a:t>
            </a:r>
            <a:r>
              <a:rPr lang="zh-CN" altLang="en-US" dirty="0">
                <a:solidFill>
                  <a:prstClr val="black"/>
                </a:solidFill>
                <a:ea typeface="華康儷中黑" pitchFamily="49" charset="-120"/>
              </a:rPr>
              <a:t>一般經銷商要求，因此</a:t>
            </a:r>
            <a:r>
              <a:rPr lang="zh-TW" altLang="en-US" dirty="0">
                <a:solidFill>
                  <a:prstClr val="black"/>
                </a:solidFill>
                <a:ea typeface="華康儷中黑" pitchFamily="49" charset="-120"/>
              </a:rPr>
              <a:t>可專注於</a:t>
            </a:r>
            <a:r>
              <a:rPr lang="zh-CN" altLang="en-US" dirty="0">
                <a:solidFill>
                  <a:prstClr val="black"/>
                </a:solidFill>
                <a:ea typeface="華康儷中黑" pitchFamily="49" charset="-120"/>
              </a:rPr>
              <a:t>其診所</a:t>
            </a:r>
            <a:r>
              <a:rPr lang="zh-TW" altLang="en-US" dirty="0">
                <a:solidFill>
                  <a:prstClr val="black"/>
                </a:solidFill>
                <a:ea typeface="華康儷中黑" pitchFamily="49" charset="-120"/>
              </a:rPr>
              <a:t>與病人</a:t>
            </a:r>
            <a:r>
              <a:rPr lang="zh-CN" altLang="en-US" dirty="0">
                <a:solidFill>
                  <a:prstClr val="black"/>
                </a:solidFill>
                <a:ea typeface="華康儷中黑" pitchFamily="49" charset="-120"/>
              </a:rPr>
              <a:t>間</a:t>
            </a:r>
            <a:r>
              <a:rPr lang="zh-TW" altLang="en-US" dirty="0">
                <a:solidFill>
                  <a:prstClr val="black"/>
                </a:solidFill>
                <a:ea typeface="華康儷中黑" pitchFamily="49" charset="-120"/>
              </a:rPr>
              <a:t>的互動</a:t>
            </a:r>
            <a:endParaRPr lang="en-US" altLang="zh-TW" dirty="0">
              <a:solidFill>
                <a:prstClr val="black"/>
              </a:solidFill>
              <a:ea typeface="華康儷中黑" pitchFamily="49" charset="-120"/>
            </a:endParaRPr>
          </a:p>
          <a:p>
            <a:pPr marL="285475" lvl="1" indent="-285475" defTabSz="913509">
              <a:spcBef>
                <a:spcPts val="324"/>
              </a:spcBef>
              <a:buClr>
                <a:srgbClr val="2DA2BF"/>
              </a:buClr>
              <a:buFont typeface="Arial" panose="020B0604020202020204" pitchFamily="34" charset="0"/>
              <a:buChar char="•"/>
            </a:pPr>
            <a:r>
              <a:rPr lang="zh-TW" altLang="en-US" dirty="0">
                <a:solidFill>
                  <a:prstClr val="black"/>
                </a:solidFill>
                <a:ea typeface="華康儷中黑" pitchFamily="49" charset="-120"/>
              </a:rPr>
              <a:t>健康專業人士可</a:t>
            </a:r>
            <a:r>
              <a:rPr lang="zh-CN" altLang="en-US" dirty="0">
                <a:solidFill>
                  <a:prstClr val="black"/>
                </a:solidFill>
                <a:ea typeface="華康儷中黑" pitchFamily="49" charset="-120"/>
              </a:rPr>
              <a:t>賺取無限的零售利潤和高達每週</a:t>
            </a:r>
            <a:r>
              <a:rPr lang="en-US" dirty="0">
                <a:solidFill>
                  <a:prstClr val="black"/>
                </a:solidFill>
                <a:ea typeface="華康儷中黑" pitchFamily="49" charset="-120"/>
              </a:rPr>
              <a:t>HK$11,500</a:t>
            </a:r>
            <a:r>
              <a:rPr lang="zh-CN" altLang="en-US" dirty="0">
                <a:solidFill>
                  <a:prstClr val="black"/>
                </a:solidFill>
                <a:ea typeface="華康儷中黑" pitchFamily="49" charset="-120"/>
              </a:rPr>
              <a:t>的</a:t>
            </a:r>
            <a:r>
              <a:rPr lang="en-US" altLang="zh-CN" dirty="0">
                <a:solidFill>
                  <a:prstClr val="black"/>
                </a:solidFill>
                <a:ea typeface="華康儷中黑" pitchFamily="49" charset="-120"/>
              </a:rPr>
              <a:t>BV</a:t>
            </a:r>
            <a:r>
              <a:rPr lang="zh-CN" altLang="en-US" dirty="0">
                <a:solidFill>
                  <a:prstClr val="black"/>
                </a:solidFill>
                <a:ea typeface="華康儷中黑" pitchFamily="49" charset="-120"/>
              </a:rPr>
              <a:t>佣金，且</a:t>
            </a:r>
            <a:r>
              <a:rPr lang="zh-TW" altLang="en-US" dirty="0">
                <a:solidFill>
                  <a:prstClr val="black"/>
                </a:solidFill>
                <a:ea typeface="華康儷中黑" pitchFamily="49" charset="-120"/>
              </a:rPr>
              <a:t>無需符合擴</a:t>
            </a:r>
            <a:r>
              <a:rPr lang="zh-CN" altLang="en-US" dirty="0">
                <a:solidFill>
                  <a:prstClr val="black"/>
                </a:solidFill>
                <a:ea typeface="華康儷中黑" pitchFamily="49" charset="-120"/>
              </a:rPr>
              <a:t>展業務</a:t>
            </a:r>
            <a:r>
              <a:rPr lang="zh-TW" altLang="en-US" dirty="0">
                <a:solidFill>
                  <a:prstClr val="black"/>
                </a:solidFill>
                <a:ea typeface="華康儷中黑" pitchFamily="49" charset="-120"/>
              </a:rPr>
              <a:t>、</a:t>
            </a:r>
            <a:r>
              <a:rPr lang="en-US" dirty="0">
                <a:solidFill>
                  <a:prstClr val="black"/>
                </a:solidFill>
                <a:ea typeface="華康儷中黑" pitchFamily="49" charset="-120"/>
              </a:rPr>
              <a:t>1000</a:t>
            </a:r>
            <a:r>
              <a:rPr lang="zh-CN" altLang="en-US" dirty="0">
                <a:solidFill>
                  <a:prstClr val="black"/>
                </a:solidFill>
                <a:ea typeface="華康儷中黑" pitchFamily="49" charset="-120"/>
              </a:rPr>
              <a:t>表格</a:t>
            </a:r>
            <a:r>
              <a:rPr lang="zh-TW" altLang="en-US" dirty="0">
                <a:solidFill>
                  <a:prstClr val="black"/>
                </a:solidFill>
                <a:ea typeface="華康儷中黑" pitchFamily="49" charset="-120"/>
              </a:rPr>
              <a:t>或</a:t>
            </a:r>
            <a:r>
              <a:rPr lang="zh-CN" altLang="en-US" dirty="0">
                <a:solidFill>
                  <a:prstClr val="black"/>
                </a:solidFill>
                <a:ea typeface="華康儷中黑" pitchFamily="49" charset="-120"/>
              </a:rPr>
              <a:t>自動購貨要求</a:t>
            </a:r>
            <a:endParaRPr lang="en-US" dirty="0">
              <a:solidFill>
                <a:prstClr val="black"/>
              </a:solidFill>
              <a:ea typeface="華康儷中黑" pitchFamily="49" charset="-120"/>
            </a:endParaRPr>
          </a:p>
          <a:p>
            <a:pPr marL="285475" lvl="1" indent="-285475" defTabSz="913509">
              <a:lnSpc>
                <a:spcPct val="90000"/>
              </a:lnSpc>
              <a:spcBef>
                <a:spcPts val="324"/>
              </a:spcBef>
              <a:buClr>
                <a:srgbClr val="2DA2BF"/>
              </a:buClr>
              <a:buFont typeface="Arial" panose="020B0604020202020204" pitchFamily="34" charset="0"/>
              <a:buChar char="•"/>
            </a:pPr>
            <a:r>
              <a:rPr lang="zh-CN" altLang="en-US" dirty="0">
                <a:solidFill>
                  <a:prstClr val="black"/>
                </a:solidFill>
                <a:ea typeface="華康儷中黑" pitchFamily="49" charset="-120"/>
              </a:rPr>
              <a:t>他們只能</a:t>
            </a:r>
            <a:r>
              <a:rPr lang="zh-TW" altLang="en-US" dirty="0">
                <a:solidFill>
                  <a:prstClr val="black"/>
                </a:solidFill>
                <a:ea typeface="華康儷中黑" pitchFamily="49" charset="-120"/>
              </a:rPr>
              <a:t>透過</a:t>
            </a:r>
            <a:r>
              <a:rPr lang="zh-CN" altLang="en-US" dirty="0">
                <a:solidFill>
                  <a:prstClr val="black"/>
                </a:solidFill>
                <a:ea typeface="華康儷中黑" pitchFamily="49" charset="-120"/>
              </a:rPr>
              <a:t>自己</a:t>
            </a:r>
            <a:r>
              <a:rPr lang="zh-TW" altLang="en-US" dirty="0">
                <a:solidFill>
                  <a:prstClr val="black"/>
                </a:solidFill>
                <a:ea typeface="華康儷中黑" pitchFamily="49" charset="-120"/>
              </a:rPr>
              <a:t>的</a:t>
            </a:r>
            <a:r>
              <a:rPr lang="zh-CN" altLang="en-US" dirty="0">
                <a:solidFill>
                  <a:prstClr val="black"/>
                </a:solidFill>
                <a:ea typeface="華康儷中黑" pitchFamily="49" charset="-120"/>
              </a:rPr>
              <a:t>銷售賺取</a:t>
            </a:r>
            <a:r>
              <a:rPr lang="en-US" altLang="zh-CN" dirty="0">
                <a:solidFill>
                  <a:prstClr val="black"/>
                </a:solidFill>
                <a:ea typeface="華康儷中黑" pitchFamily="49" charset="-120"/>
              </a:rPr>
              <a:t>BV</a:t>
            </a:r>
            <a:r>
              <a:rPr lang="zh-CN" altLang="en-US" dirty="0">
                <a:solidFill>
                  <a:prstClr val="black"/>
                </a:solidFill>
                <a:ea typeface="華康儷中黑" pitchFamily="49" charset="-120"/>
              </a:rPr>
              <a:t>佣金</a:t>
            </a:r>
            <a:endParaRPr lang="en-US" altLang="zh-CN" dirty="0">
              <a:solidFill>
                <a:prstClr val="black"/>
              </a:solidFill>
              <a:ea typeface="華康儷中黑" pitchFamily="49" charset="-120"/>
            </a:endParaRPr>
          </a:p>
          <a:p>
            <a:pPr marL="0" lvl="1" defTabSz="913509">
              <a:lnSpc>
                <a:spcPct val="90000"/>
              </a:lnSpc>
              <a:spcBef>
                <a:spcPts val="324"/>
              </a:spcBef>
              <a:buClr>
                <a:srgbClr val="2DA2BF"/>
              </a:buClr>
            </a:pPr>
            <a:endParaRPr lang="en-US" dirty="0">
              <a:solidFill>
                <a:prstClr val="black"/>
              </a:solidFill>
              <a:ea typeface="華康儷中黑" pitchFamily="49" charset="-120"/>
            </a:endParaRPr>
          </a:p>
          <a:p>
            <a:pPr marL="0" lvl="1" defTabSz="913509">
              <a:lnSpc>
                <a:spcPct val="90000"/>
              </a:lnSpc>
              <a:spcBef>
                <a:spcPts val="324"/>
              </a:spcBef>
              <a:buClr>
                <a:srgbClr val="2DA2BF"/>
              </a:buClr>
            </a:pPr>
            <a:endParaRPr lang="en-US" dirty="0">
              <a:solidFill>
                <a:prstClr val="black"/>
              </a:solidFill>
              <a:ea typeface="華康儷中黑" pitchFamily="49" charset="-120"/>
            </a:endParaRPr>
          </a:p>
        </p:txBody>
      </p:sp>
      <p:pic>
        <p:nvPicPr>
          <p:cNvPr id="6" name="Picture 5"/>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778023" y="2984517"/>
            <a:ext cx="5524991" cy="582713"/>
          </a:xfrm>
          <a:prstGeom prst="rect">
            <a:avLst/>
          </a:prstGeom>
        </p:spPr>
      </p:pic>
      <p:pic>
        <p:nvPicPr>
          <p:cNvPr id="7" name="Picture 6" descr="NutraMetrixBV_HP_Fulldistributor20130123_3.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526387" y="2285998"/>
            <a:ext cx="2096015" cy="230452"/>
          </a:xfrm>
          <a:prstGeom prst="rect">
            <a:avLst/>
          </a:prstGeom>
        </p:spPr>
      </p:pic>
      <p:pic>
        <p:nvPicPr>
          <p:cNvPr id="8" name="Picture 7" descr="NutraMetrixBV_HP_Fulldistributor20130123_3.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526387" y="2057399"/>
            <a:ext cx="2096015" cy="230452"/>
          </a:xfrm>
          <a:prstGeom prst="rect">
            <a:avLst/>
          </a:prstGeom>
        </p:spPr>
      </p:pic>
      <p:pic>
        <p:nvPicPr>
          <p:cNvPr id="9" name="Picture 8" descr="NutraMetrixBV_HP_Fulldistributor20130123_3.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526387" y="1828799"/>
            <a:ext cx="2096015" cy="230452"/>
          </a:xfrm>
          <a:prstGeom prst="rect">
            <a:avLst/>
          </a:prstGeom>
        </p:spPr>
      </p:pic>
      <p:pic>
        <p:nvPicPr>
          <p:cNvPr id="10" name="Picture 9" descr="NutraMetrixBV_HP_Fulldistributor20130123_3.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526387" y="1600199"/>
            <a:ext cx="2096015" cy="230452"/>
          </a:xfrm>
          <a:prstGeom prst="rect">
            <a:avLst/>
          </a:prstGeom>
        </p:spPr>
      </p:pic>
      <p:sp>
        <p:nvSpPr>
          <p:cNvPr id="11" name="TextBox 10"/>
          <p:cNvSpPr txBox="1"/>
          <p:nvPr/>
        </p:nvSpPr>
        <p:spPr>
          <a:xfrm>
            <a:off x="2514600" y="2276104"/>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1,200</a:t>
            </a:r>
          </a:p>
        </p:txBody>
      </p:sp>
      <p:sp>
        <p:nvSpPr>
          <p:cNvPr id="12" name="TextBox 11"/>
          <p:cNvSpPr txBox="1"/>
          <p:nvPr/>
        </p:nvSpPr>
        <p:spPr>
          <a:xfrm>
            <a:off x="5613400" y="2276104"/>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latin typeface="Trebuchet MS" pitchFamily="34" charset="0"/>
                <a:ea typeface="LiHei Pro" pitchFamily="2" charset="-120"/>
                <a:cs typeface="Century Gothic"/>
              </a:rPr>
              <a:t>1,200 </a:t>
            </a:r>
          </a:p>
        </p:txBody>
      </p:sp>
      <p:sp>
        <p:nvSpPr>
          <p:cNvPr id="13" name="TextBox 12"/>
          <p:cNvSpPr txBox="1"/>
          <p:nvPr/>
        </p:nvSpPr>
        <p:spPr>
          <a:xfrm>
            <a:off x="2514600" y="2058253"/>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2,400</a:t>
            </a:r>
          </a:p>
        </p:txBody>
      </p:sp>
      <p:sp>
        <p:nvSpPr>
          <p:cNvPr id="14" name="TextBox 13"/>
          <p:cNvSpPr txBox="1"/>
          <p:nvPr/>
        </p:nvSpPr>
        <p:spPr>
          <a:xfrm>
            <a:off x="5613400" y="2058253"/>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2,400 </a:t>
            </a:r>
          </a:p>
        </p:txBody>
      </p:sp>
      <p:sp>
        <p:nvSpPr>
          <p:cNvPr id="15" name="TextBox 14"/>
          <p:cNvSpPr txBox="1"/>
          <p:nvPr/>
        </p:nvSpPr>
        <p:spPr>
          <a:xfrm>
            <a:off x="2514600" y="1816826"/>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3,600</a:t>
            </a:r>
          </a:p>
        </p:txBody>
      </p:sp>
      <p:sp>
        <p:nvSpPr>
          <p:cNvPr id="16" name="TextBox 15"/>
          <p:cNvSpPr txBox="1"/>
          <p:nvPr/>
        </p:nvSpPr>
        <p:spPr>
          <a:xfrm>
            <a:off x="5613400" y="1816826"/>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3,600 </a:t>
            </a:r>
          </a:p>
        </p:txBody>
      </p:sp>
      <p:sp>
        <p:nvSpPr>
          <p:cNvPr id="17" name="TextBox 16"/>
          <p:cNvSpPr txBox="1"/>
          <p:nvPr/>
        </p:nvSpPr>
        <p:spPr>
          <a:xfrm>
            <a:off x="2514600" y="1594488"/>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5,000</a:t>
            </a:r>
          </a:p>
        </p:txBody>
      </p:sp>
      <p:sp>
        <p:nvSpPr>
          <p:cNvPr id="18" name="TextBox 17"/>
          <p:cNvSpPr txBox="1"/>
          <p:nvPr/>
        </p:nvSpPr>
        <p:spPr>
          <a:xfrm>
            <a:off x="5613400" y="1594488"/>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5,000 </a:t>
            </a:r>
          </a:p>
        </p:txBody>
      </p:sp>
      <p:sp>
        <p:nvSpPr>
          <p:cNvPr id="19" name="TextBox 18"/>
          <p:cNvSpPr txBox="1"/>
          <p:nvPr/>
        </p:nvSpPr>
        <p:spPr>
          <a:xfrm>
            <a:off x="6364613" y="1567189"/>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 HK$4,600</a:t>
            </a:r>
          </a:p>
        </p:txBody>
      </p:sp>
      <p:sp>
        <p:nvSpPr>
          <p:cNvPr id="20" name="TextBox 19"/>
          <p:cNvSpPr txBox="1"/>
          <p:nvPr/>
        </p:nvSpPr>
        <p:spPr>
          <a:xfrm>
            <a:off x="6364613" y="1806792"/>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 </a:t>
            </a:r>
            <a:r>
              <a:rPr lang="en-US" altLang="zh-TW" sz="1200" dirty="0">
                <a:solidFill>
                  <a:srgbClr val="2C4E8B"/>
                </a:solidFill>
                <a:ea typeface="LiHei Pro" pitchFamily="2" charset="-120"/>
                <a:cs typeface="Century Gothic"/>
              </a:rPr>
              <a:t>HK$2,300</a:t>
            </a:r>
            <a:endParaRPr lang="en-US" sz="1200" dirty="0">
              <a:solidFill>
                <a:srgbClr val="2C4E8B"/>
              </a:solidFill>
              <a:ea typeface="LiHei Pro" pitchFamily="2" charset="-120"/>
              <a:cs typeface="Century Gothic"/>
            </a:endParaRPr>
          </a:p>
        </p:txBody>
      </p:sp>
      <p:sp>
        <p:nvSpPr>
          <p:cNvPr id="21" name="TextBox 20"/>
          <p:cNvSpPr txBox="1"/>
          <p:nvPr/>
        </p:nvSpPr>
        <p:spPr>
          <a:xfrm>
            <a:off x="6364613" y="2046395"/>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 </a:t>
            </a:r>
            <a:r>
              <a:rPr lang="en-US" altLang="zh-TW" sz="1200" dirty="0">
                <a:solidFill>
                  <a:srgbClr val="2C4E8B"/>
                </a:solidFill>
                <a:ea typeface="LiHei Pro" pitchFamily="2" charset="-120"/>
                <a:cs typeface="Century Gothic"/>
              </a:rPr>
              <a:t>HK$2,300</a:t>
            </a:r>
            <a:endParaRPr lang="en-US" sz="1200" dirty="0">
              <a:solidFill>
                <a:srgbClr val="2C4E8B"/>
              </a:solidFill>
              <a:ea typeface="LiHei Pro" pitchFamily="2" charset="-120"/>
              <a:cs typeface="Century Gothic"/>
            </a:endParaRPr>
          </a:p>
        </p:txBody>
      </p:sp>
      <p:sp>
        <p:nvSpPr>
          <p:cNvPr id="22" name="TextBox 21"/>
          <p:cNvSpPr txBox="1"/>
          <p:nvPr/>
        </p:nvSpPr>
        <p:spPr>
          <a:xfrm>
            <a:off x="6364613" y="2285999"/>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latin typeface="Trebuchet MS" pitchFamily="34" charset="0"/>
                <a:ea typeface="LiHei Pro" pitchFamily="2" charset="-120"/>
                <a:cs typeface="Century Gothic"/>
              </a:rPr>
              <a:t>= HK$2,300</a:t>
            </a:r>
          </a:p>
        </p:txBody>
      </p:sp>
      <p:sp>
        <p:nvSpPr>
          <p:cNvPr id="24" name="TextBox 23"/>
          <p:cNvSpPr txBox="1"/>
          <p:nvPr/>
        </p:nvSpPr>
        <p:spPr>
          <a:xfrm>
            <a:off x="5715000" y="2362200"/>
            <a:ext cx="3130812" cy="424732"/>
          </a:xfrm>
          <a:prstGeom prst="rect">
            <a:avLst/>
          </a:prstGeom>
          <a:noFill/>
        </p:spPr>
        <p:txBody>
          <a:bodyPr wrap="square" lIns="91350" tIns="45675" rIns="91350" bIns="45675" rtlCol="0">
            <a:spAutoFit/>
          </a:bodyPr>
          <a:lstStyle/>
          <a:p>
            <a:pPr algn="r" defTabSz="913509">
              <a:lnSpc>
                <a:spcPct val="90000"/>
              </a:lnSpc>
            </a:pPr>
            <a:r>
              <a:rPr lang="zh-CN" altLang="en-US" sz="1200" dirty="0">
                <a:solidFill>
                  <a:srgbClr val="2C4E8B"/>
                </a:solidFill>
                <a:ea typeface="華康儷中黑" pitchFamily="49" charset="-120"/>
                <a:cs typeface="Century Gothic"/>
              </a:rPr>
              <a:t>每週收入潛力 </a:t>
            </a:r>
            <a:endParaRPr lang="en-US" altLang="zh-CN" sz="1200" dirty="0">
              <a:solidFill>
                <a:srgbClr val="2C4E8B"/>
              </a:solidFill>
              <a:ea typeface="華康儷中黑" pitchFamily="49" charset="-120"/>
              <a:cs typeface="Century Gothic"/>
            </a:endParaRPr>
          </a:p>
          <a:p>
            <a:pPr algn="r" defTabSz="913509">
              <a:lnSpc>
                <a:spcPct val="90000"/>
              </a:lnSpc>
            </a:pPr>
            <a:r>
              <a:rPr lang="en-US" sz="1200" b="1" dirty="0">
                <a:solidFill>
                  <a:srgbClr val="2C4E8B"/>
                </a:solidFill>
                <a:ea typeface="華康儷中黑" pitchFamily="49" charset="-120"/>
                <a:cs typeface="Century Gothic"/>
              </a:rPr>
              <a:t> Weekly Potential</a:t>
            </a:r>
            <a:endParaRPr lang="en-US" sz="1200" dirty="0">
              <a:solidFill>
                <a:srgbClr val="2C4E8B"/>
              </a:solidFill>
              <a:ea typeface="華康儷中黑" pitchFamily="49" charset="-120"/>
              <a:cs typeface="Century Gothic"/>
            </a:endParaRPr>
          </a:p>
        </p:txBody>
      </p:sp>
      <p:sp>
        <p:nvSpPr>
          <p:cNvPr id="23" name="TextBox 22"/>
          <p:cNvSpPr txBox="1"/>
          <p:nvPr/>
        </p:nvSpPr>
        <p:spPr>
          <a:xfrm>
            <a:off x="5898932" y="2314902"/>
            <a:ext cx="2559050" cy="424732"/>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________________</a:t>
            </a:r>
          </a:p>
          <a:p>
            <a:pPr defTabSz="913509">
              <a:lnSpc>
                <a:spcPct val="90000"/>
              </a:lnSpc>
            </a:pPr>
            <a:r>
              <a:rPr lang="en-US" sz="1200" dirty="0">
                <a:solidFill>
                  <a:srgbClr val="2C4E8B"/>
                </a:solidFill>
                <a:ea typeface="LiHei Pro" pitchFamily="2" charset="-120"/>
                <a:cs typeface="Century Gothic"/>
              </a:rPr>
              <a:t>             HK$11,500</a:t>
            </a:r>
          </a:p>
        </p:txBody>
      </p:sp>
      <p:sp>
        <p:nvSpPr>
          <p:cNvPr id="25" name="Rectangle 24"/>
          <p:cNvSpPr/>
          <p:nvPr/>
        </p:nvSpPr>
        <p:spPr>
          <a:xfrm>
            <a:off x="0" y="5359128"/>
            <a:ext cx="8839200" cy="1523493"/>
          </a:xfrm>
          <a:prstGeom prst="rect">
            <a:avLst/>
          </a:prstGeom>
        </p:spPr>
        <p:txBody>
          <a:bodyPr wrap="square" lIns="91350" tIns="45675" rIns="91350" bIns="45675">
            <a:spAutoFit/>
          </a:bodyPr>
          <a:lstStyle/>
          <a:p>
            <a:pPr marL="285475" lvl="1" indent="-285475" defTabSz="913509">
              <a:lnSpc>
                <a:spcPct val="90000"/>
              </a:lnSpc>
              <a:spcBef>
                <a:spcPts val="324"/>
              </a:spcBef>
              <a:buClr>
                <a:srgbClr val="2DA2BF"/>
              </a:buClr>
              <a:buFont typeface="Arial" panose="020B0604020202020204" pitchFamily="34" charset="0"/>
              <a:buChar char="•"/>
            </a:pPr>
            <a:r>
              <a:rPr lang="en-US" sz="1600" dirty="0">
                <a:solidFill>
                  <a:prstClr val="black"/>
                </a:solidFill>
                <a:ea typeface="Osaka" charset="-128"/>
              </a:rPr>
              <a:t>A simplified account type that allows Health Professionals to get paid BOTH retail AND commissions on their own sales and Business Volume (BV). This allows them to focus on their own practice and patients in a simple manner, without the requirements of a regular distributorship.</a:t>
            </a:r>
          </a:p>
          <a:p>
            <a:pPr marL="285475" lvl="1" indent="-285475" defTabSz="913509">
              <a:lnSpc>
                <a:spcPct val="90000"/>
              </a:lnSpc>
              <a:spcBef>
                <a:spcPts val="324"/>
              </a:spcBef>
              <a:buClr>
                <a:srgbClr val="2DA2BF"/>
              </a:buClr>
              <a:buFont typeface="Arial" panose="020B0604020202020204" pitchFamily="34" charset="0"/>
              <a:buChar char="•"/>
            </a:pPr>
            <a:r>
              <a:rPr lang="en-US" sz="1600" dirty="0">
                <a:solidFill>
                  <a:prstClr val="black"/>
                </a:solidFill>
                <a:ea typeface="Osaka" charset="-128"/>
              </a:rPr>
              <a:t>Health professionals will earn unlimited retail profit and up to HK$11,500 per week in BV Commissions, without activation requirements, Form 1000 or Transfer Buy.</a:t>
            </a:r>
          </a:p>
          <a:p>
            <a:pPr marL="285475" lvl="1" indent="-285475" defTabSz="913509">
              <a:lnSpc>
                <a:spcPct val="90000"/>
              </a:lnSpc>
              <a:spcBef>
                <a:spcPts val="324"/>
              </a:spcBef>
              <a:buClr>
                <a:srgbClr val="2DA2BF"/>
              </a:buClr>
              <a:buFont typeface="Arial" panose="020B0604020202020204" pitchFamily="34" charset="0"/>
              <a:buChar char="•"/>
            </a:pPr>
            <a:r>
              <a:rPr lang="en-US" sz="1600" dirty="0">
                <a:solidFill>
                  <a:prstClr val="black"/>
                </a:solidFill>
                <a:ea typeface="Osaka" charset="-128"/>
              </a:rPr>
              <a:t>They may only earn BV Commissions on their own sales.</a:t>
            </a:r>
          </a:p>
        </p:txBody>
      </p:sp>
    </p:spTree>
    <p:extLst>
      <p:ext uri="{BB962C8B-B14F-4D97-AF65-F5344CB8AC3E}">
        <p14:creationId xmlns="" xmlns:p14="http://schemas.microsoft.com/office/powerpoint/2010/main" val="795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4"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1"/>
            <a:ext cx="6781800" cy="1447800"/>
          </a:xfrm>
        </p:spPr>
        <p:txBody>
          <a:bodyPr>
            <a:noAutofit/>
          </a:bodyPr>
          <a:lstStyle/>
          <a:p>
            <a:pPr algn="l">
              <a:spcBef>
                <a:spcPts val="0"/>
              </a:spcBef>
            </a:pPr>
            <a:r>
              <a:rPr lang="zh-TW" altLang="en-US" sz="3800" spc="-170" dirty="0">
                <a:solidFill>
                  <a:srgbClr val="39639D"/>
                </a:solidFill>
                <a:latin typeface="華康儷中黑" pitchFamily="49" charset="-120"/>
                <a:ea typeface="華康儷中黑" pitchFamily="49" charset="-120"/>
                <a:cs typeface="Lucida Grande" pitchFamily="2" charset="0"/>
              </a:rPr>
              <a:t>以</a:t>
            </a:r>
            <a:r>
              <a:rPr lang="zh-CN" altLang="en-US" sz="3800" spc="-170" dirty="0">
                <a:solidFill>
                  <a:srgbClr val="39639D"/>
                </a:solidFill>
                <a:latin typeface="華康儷中黑" pitchFamily="49" charset="-120"/>
                <a:ea typeface="華康儷中黑" pitchFamily="49" charset="-120"/>
                <a:cs typeface="Lucida Grande" pitchFamily="2" charset="0"/>
              </a:rPr>
              <a:t>保健計</a:t>
            </a:r>
            <a:r>
              <a:rPr lang="zh-TW" altLang="en-US" sz="3800" spc="-170" dirty="0">
                <a:solidFill>
                  <a:srgbClr val="39639D"/>
                </a:solidFill>
                <a:latin typeface="華康儷中黑" pitchFamily="49" charset="-120"/>
                <a:ea typeface="華康儷中黑" pitchFamily="49" charset="-120"/>
                <a:cs typeface="Lucida Grande" pitchFamily="2" charset="0"/>
              </a:rPr>
              <a:t>劃</a:t>
            </a:r>
            <a:r>
              <a:rPr lang="zh-CN" altLang="en-US" sz="3800" spc="-170" dirty="0">
                <a:solidFill>
                  <a:srgbClr val="39639D"/>
                </a:solidFill>
                <a:latin typeface="華康儷中黑" pitchFamily="49" charset="-120"/>
                <a:ea typeface="華康儷中黑" pitchFamily="49" charset="-120"/>
                <a:cs typeface="Lucida Grande" pitchFamily="2" charset="0"/>
              </a:rPr>
              <a:t>支援健康專業人士的病人與診所</a:t>
            </a:r>
            <a:endParaRPr lang="en-US" altLang="zh-CN" sz="3800" spc="-170" dirty="0">
              <a:solidFill>
                <a:srgbClr val="39639D"/>
              </a:solidFill>
              <a:latin typeface="華康儷中黑" pitchFamily="49" charset="-120"/>
              <a:ea typeface="華康儷中黑" pitchFamily="49" charset="-120"/>
              <a:cs typeface="Lucida Grande" pitchFamily="2" charset="0"/>
            </a:endParaRPr>
          </a:p>
        </p:txBody>
      </p:sp>
      <p:pic>
        <p:nvPicPr>
          <p:cNvPr id="2" name="Picture 1" descr="medicalgirl.png"/>
          <p:cNvPicPr>
            <a:picLocks noChangeAspect="1"/>
          </p:cNvPicPr>
          <p:nvPr/>
        </p:nvPicPr>
        <p:blipFill>
          <a:blip r:embed="rId3" cstate="email">
            <a:alphaModFix amt="55000"/>
            <a:extLst>
              <a:ext uri="{28A0092B-C50C-407E-A947-70E740481C1C}">
                <a14:useLocalDpi xmlns="" xmlns:a14="http://schemas.microsoft.com/office/drawing/2010/main"/>
              </a:ext>
            </a:extLst>
          </a:blip>
          <a:stretch>
            <a:fillRect/>
          </a:stretch>
        </p:blipFill>
        <p:spPr>
          <a:xfrm>
            <a:off x="5867400" y="1855648"/>
            <a:ext cx="3067480" cy="5002352"/>
          </a:xfrm>
          <a:prstGeom prst="rect">
            <a:avLst/>
          </a:prstGeom>
        </p:spPr>
      </p:pic>
      <p:pic>
        <p:nvPicPr>
          <p:cNvPr id="4" name="Picture 3"/>
          <p:cNvPicPr>
            <a:picLocks noChangeAspect="1"/>
          </p:cNvPicPr>
          <p:nvPr/>
        </p:nvPicPr>
        <p:blipFill>
          <a:blip r:embed="rId4" cstate="screen"/>
          <a:stretch>
            <a:fillRect/>
          </a:stretch>
        </p:blipFill>
        <p:spPr>
          <a:xfrm>
            <a:off x="304801" y="5890542"/>
            <a:ext cx="2590800" cy="738858"/>
          </a:xfrm>
          <a:prstGeom prst="rect">
            <a:avLst/>
          </a:prstGeom>
        </p:spPr>
      </p:pic>
      <p:sp>
        <p:nvSpPr>
          <p:cNvPr id="6" name="Subtitle 2"/>
          <p:cNvSpPr txBox="1">
            <a:spLocks/>
          </p:cNvSpPr>
          <p:nvPr/>
        </p:nvSpPr>
        <p:spPr>
          <a:xfrm>
            <a:off x="228619" y="2362200"/>
            <a:ext cx="8681017" cy="2057400"/>
          </a:xfrm>
          <a:prstGeom prst="rect">
            <a:avLst/>
          </a:prstGeom>
        </p:spPr>
        <p:txBody>
          <a:bodyPr vert="horz" lIns="91350" tIns="45675" rIns="91350" bIns="45675" rtlCol="0">
            <a:normAutofit/>
          </a:bodyPr>
          <a:lstStyle/>
          <a:p>
            <a:pPr defTabSz="913509">
              <a:defRPr/>
            </a:pPr>
            <a:r>
              <a:rPr lang="en-US" sz="3300" spc="-170" dirty="0">
                <a:solidFill>
                  <a:srgbClr val="39639D"/>
                </a:solidFill>
                <a:cs typeface="Futura Book"/>
              </a:rPr>
              <a:t>Supporting Health Professionals</a:t>
            </a:r>
          </a:p>
          <a:p>
            <a:pPr defTabSz="913509">
              <a:defRPr/>
            </a:pPr>
            <a:r>
              <a:rPr lang="en-US" sz="3300" spc="-170" dirty="0">
                <a:solidFill>
                  <a:srgbClr val="39639D"/>
                </a:solidFill>
                <a:cs typeface="Futura Book"/>
              </a:rPr>
              <a:t>With Wellness for Your </a:t>
            </a:r>
            <a:br>
              <a:rPr lang="en-US" sz="3300" spc="-170" dirty="0">
                <a:solidFill>
                  <a:srgbClr val="39639D"/>
                </a:solidFill>
                <a:cs typeface="Futura Book"/>
              </a:rPr>
            </a:br>
            <a:r>
              <a:rPr lang="en-US" sz="3300" spc="-170" dirty="0">
                <a:solidFill>
                  <a:srgbClr val="39639D"/>
                </a:solidFill>
                <a:cs typeface="Futura Book"/>
              </a:rPr>
              <a:t>Patients and Practice</a:t>
            </a:r>
          </a:p>
          <a:p>
            <a:pPr defTabSz="913509">
              <a:defRPr/>
            </a:pPr>
            <a:endParaRPr lang="en-US" sz="3300" dirty="0">
              <a:solidFill>
                <a:prstClr val="black">
                  <a:tint val="75000"/>
                </a:prstClr>
              </a:solidFill>
              <a:cs typeface="Futura Std Book"/>
            </a:endParaRPr>
          </a:p>
        </p:txBody>
      </p:sp>
    </p:spTree>
    <p:extLst>
      <p:ext uri="{BB962C8B-B14F-4D97-AF65-F5344CB8AC3E}">
        <p14:creationId xmlns="" xmlns:p14="http://schemas.microsoft.com/office/powerpoint/2010/main" val="3982501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4"/>
          <p:cNvSpPr>
            <a:spLocks noChangeArrowheads="1"/>
          </p:cNvSpPr>
          <p:nvPr/>
        </p:nvSpPr>
        <p:spPr bwMode="auto">
          <a:xfrm>
            <a:off x="-15457488" y="-1589088"/>
            <a:ext cx="7772400" cy="1143000"/>
          </a:xfrm>
          <a:prstGeom prst="rect">
            <a:avLst/>
          </a:prstGeom>
          <a:noFill/>
          <a:ln w="9525">
            <a:noFill/>
            <a:miter lim="800000"/>
            <a:headEnd/>
            <a:tailEnd/>
          </a:ln>
        </p:spPr>
        <p:txBody>
          <a:bodyPr lIns="91350" tIns="45675" rIns="91350" bIns="45675" anchor="ctr"/>
          <a:lstStyle/>
          <a:p>
            <a:pPr algn="ctr" defTabSz="913509" fontAlgn="base">
              <a:spcBef>
                <a:spcPct val="0"/>
              </a:spcBef>
              <a:spcAft>
                <a:spcPct val="0"/>
              </a:spcAft>
            </a:pPr>
            <a:r>
              <a:rPr lang="en-US" sz="3800" dirty="0">
                <a:solidFill>
                  <a:srgbClr val="FFFFFF"/>
                </a:solidFill>
                <a:latin typeface="Trebuchet MS" pitchFamily="34" charset="0"/>
                <a:ea typeface="LiHei Pro" pitchFamily="2" charset="-120"/>
              </a:rPr>
              <a:t>Five Steps To Successfully Implement Market (Country)</a:t>
            </a:r>
            <a:r>
              <a:rPr lang="en-US" sz="3800" baseline="30000" dirty="0">
                <a:solidFill>
                  <a:srgbClr val="FFFFFF"/>
                </a:solidFill>
                <a:latin typeface="Trebuchet MS" pitchFamily="34" charset="0"/>
                <a:ea typeface="LiHei Pro" pitchFamily="2" charset="-120"/>
              </a:rPr>
              <a:t>®</a:t>
            </a:r>
            <a:r>
              <a:rPr lang="en-US" sz="3800" dirty="0">
                <a:solidFill>
                  <a:srgbClr val="FFFFFF"/>
                </a:solidFill>
                <a:latin typeface="Trebuchet MS" pitchFamily="34" charset="0"/>
                <a:ea typeface="LiHei Pro" pitchFamily="2" charset="-120"/>
              </a:rPr>
              <a:t> Into Your Practice</a:t>
            </a:r>
            <a:endParaRPr lang="en-US" sz="3800" dirty="0">
              <a:solidFill>
                <a:srgbClr val="000000"/>
              </a:solidFill>
              <a:latin typeface="Trebuchet MS" pitchFamily="34" charset="0"/>
              <a:ea typeface="LiHei Pro" pitchFamily="2" charset="-120"/>
            </a:endParaRPr>
          </a:p>
        </p:txBody>
      </p:sp>
      <p:pic>
        <p:nvPicPr>
          <p:cNvPr id="4" name="Picture 3" descr="NutraMetrixBuildingShareOfCustomer20120917Final_2.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939368" y="3182744"/>
            <a:ext cx="2542286" cy="1060810"/>
          </a:xfrm>
          <a:prstGeom prst="rect">
            <a:avLst/>
          </a:prstGeom>
        </p:spPr>
      </p:pic>
      <p:pic>
        <p:nvPicPr>
          <p:cNvPr id="5" name="Picture 4" descr="NutraMetrixBuildingShareOfCustomer20120917Final_3.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85370" y="4366319"/>
            <a:ext cx="2304519" cy="1344302"/>
          </a:xfrm>
          <a:prstGeom prst="rect">
            <a:avLst/>
          </a:prstGeom>
        </p:spPr>
      </p:pic>
      <p:pic>
        <p:nvPicPr>
          <p:cNvPr id="6" name="Picture 5" descr="NutraMetrixBuildingShareOfCustomer20120917Final_4.pn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834470" y="4628790"/>
            <a:ext cx="1673519" cy="1719244"/>
          </a:xfrm>
          <a:prstGeom prst="rect">
            <a:avLst/>
          </a:prstGeom>
        </p:spPr>
      </p:pic>
      <p:pic>
        <p:nvPicPr>
          <p:cNvPr id="7" name="Picture 6"/>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3617853" y="4654187"/>
            <a:ext cx="1198999" cy="2158200"/>
          </a:xfrm>
          <a:prstGeom prst="rect">
            <a:avLst/>
          </a:prstGeom>
        </p:spPr>
      </p:pic>
      <p:pic>
        <p:nvPicPr>
          <p:cNvPr id="8" name="Picture 7"/>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1864923" y="4535652"/>
            <a:ext cx="1595853" cy="1719244"/>
          </a:xfrm>
          <a:prstGeom prst="rect">
            <a:avLst/>
          </a:prstGeom>
        </p:spPr>
      </p:pic>
      <p:pic>
        <p:nvPicPr>
          <p:cNvPr id="9" name="Picture 8" descr="NutraMetrixBuildingShareOfCustomer20120917Final_7.png"/>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436030" y="4357872"/>
            <a:ext cx="2706895" cy="1252853"/>
          </a:xfrm>
          <a:prstGeom prst="rect">
            <a:avLst/>
          </a:prstGeom>
        </p:spPr>
      </p:pic>
      <p:pic>
        <p:nvPicPr>
          <p:cNvPr id="10" name="Picture 9" descr="NutraMetrixBuildingShareOfCustomer20120917Final_8.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307047" y="3210620"/>
            <a:ext cx="2880648" cy="1060810"/>
          </a:xfrm>
          <a:prstGeom prst="rect">
            <a:avLst/>
          </a:prstGeom>
        </p:spPr>
      </p:pic>
      <p:pic>
        <p:nvPicPr>
          <p:cNvPr id="11" name="Picture 10" descr="NutraMetrixBuildingShareOfCustomer20120917Final_9.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1570563" y="1949103"/>
            <a:ext cx="2002736" cy="1646085"/>
          </a:xfrm>
          <a:prstGeom prst="rect">
            <a:avLst/>
          </a:prstGeom>
        </p:spPr>
      </p:pic>
      <p:pic>
        <p:nvPicPr>
          <p:cNvPr id="12" name="Picture 11" descr="NutraMetrixBuildingShareOfCustomer20120917Final_10.png"/>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3170770" y="1576557"/>
            <a:ext cx="1207129" cy="1554635"/>
          </a:xfrm>
          <a:prstGeom prst="rect">
            <a:avLst/>
          </a:prstGeom>
        </p:spPr>
      </p:pic>
      <p:pic>
        <p:nvPicPr>
          <p:cNvPr id="13" name="Picture 12" descr="NutraMetrixBuildingShareOfCustomer20120917Final_11.png"/>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757619" y="1534221"/>
            <a:ext cx="1435752" cy="1627795"/>
          </a:xfrm>
          <a:prstGeom prst="rect">
            <a:avLst/>
          </a:prstGeom>
        </p:spPr>
      </p:pic>
      <p:pic>
        <p:nvPicPr>
          <p:cNvPr id="14" name="Picture 13" descr="NutraMetrixBuildingShareOfCustomer20120917Final_12.png"/>
          <p:cNvPicPr>
            <a:picLocks noChangeAspect="1"/>
          </p:cNvPicPr>
          <p:nvPr/>
        </p:nvPicPr>
        <p:blipFill>
          <a:blip r:embed="rId13" cstate="email">
            <a:extLst>
              <a:ext uri="{28A0092B-C50C-407E-A947-70E740481C1C}">
                <a14:useLocalDpi xmlns="" xmlns:a14="http://schemas.microsoft.com/office/drawing/2010/main"/>
              </a:ext>
            </a:extLst>
          </a:blip>
          <a:stretch>
            <a:fillRect/>
          </a:stretch>
        </p:blipFill>
        <p:spPr>
          <a:xfrm>
            <a:off x="4936087" y="1944870"/>
            <a:ext cx="2533141" cy="2112475"/>
          </a:xfrm>
          <a:prstGeom prst="rect">
            <a:avLst/>
          </a:prstGeom>
        </p:spPr>
      </p:pic>
      <p:sp>
        <p:nvSpPr>
          <p:cNvPr id="30" name="Title 2"/>
          <p:cNvSpPr>
            <a:spLocks noGrp="1"/>
          </p:cNvSpPr>
          <p:nvPr>
            <p:ph type="title"/>
          </p:nvPr>
        </p:nvSpPr>
        <p:spPr>
          <a:xfrm>
            <a:off x="0" y="228600"/>
            <a:ext cx="9036934" cy="1143000"/>
          </a:xfrm>
        </p:spPr>
        <p:txBody>
          <a:bodyPr>
            <a:noAutofit/>
          </a:bodyPr>
          <a:lstStyle/>
          <a:p>
            <a:pPr>
              <a:lnSpc>
                <a:spcPct val="90000"/>
              </a:lnSpc>
            </a:pPr>
            <a:r>
              <a:rPr lang="zh-CN" altLang="en-US" sz="2800" dirty="0">
                <a:solidFill>
                  <a:srgbClr val="39639D"/>
                </a:solidFill>
                <a:latin typeface="Calibri" panose="020F0502020204030204" pitchFamily="34" charset="0"/>
                <a:ea typeface="華康儷中黑" pitchFamily="49" charset="-120"/>
                <a:cs typeface="Futura Book"/>
              </a:rPr>
              <a:t>第二選項：</a:t>
            </a:r>
            <a:r>
              <a:rPr lang="zh-CN" altLang="en-US" sz="2800" dirty="0">
                <a:solidFill>
                  <a:srgbClr val="39639D"/>
                </a:solidFill>
                <a:latin typeface="Calibri" panose="020F0502020204030204" pitchFamily="34" charset="0"/>
                <a:ea typeface="華康儷中黑" pitchFamily="49" charset="-120"/>
              </a:rPr>
              <a:t>國際</a:t>
            </a:r>
            <a:r>
              <a:rPr lang="en-US" altLang="zh-CN" sz="2800" dirty="0">
                <a:solidFill>
                  <a:srgbClr val="39639D"/>
                </a:solidFill>
                <a:latin typeface="Calibri" panose="020F0502020204030204" pitchFamily="34" charset="0"/>
                <a:ea typeface="華康儷中黑" pitchFamily="49" charset="-120"/>
              </a:rPr>
              <a:t>HP</a:t>
            </a:r>
            <a:r>
              <a:rPr lang="zh-CN" altLang="en-US" sz="2800" dirty="0">
                <a:solidFill>
                  <a:srgbClr val="39639D"/>
                </a:solidFill>
                <a:latin typeface="Calibri" panose="020F0502020204030204" pitchFamily="34" charset="0"/>
                <a:ea typeface="華康儷中黑" pitchFamily="49" charset="-120"/>
                <a:cs typeface="Futura Book"/>
              </a:rPr>
              <a:t>（正式</a:t>
            </a:r>
            <a:r>
              <a:rPr lang="zh-TW" altLang="en-US" sz="2800" dirty="0">
                <a:solidFill>
                  <a:srgbClr val="39639D"/>
                </a:solidFill>
                <a:latin typeface="Calibri" panose="020F0502020204030204" pitchFamily="34" charset="0"/>
                <a:ea typeface="華康儷中黑" pitchFamily="49" charset="-120"/>
              </a:rPr>
              <a:t>經銷商</a:t>
            </a:r>
            <a:r>
              <a:rPr lang="zh-CN" altLang="en-US" sz="2800" dirty="0">
                <a:solidFill>
                  <a:srgbClr val="39639D"/>
                </a:solidFill>
                <a:latin typeface="Calibri" panose="020F0502020204030204" pitchFamily="34" charset="0"/>
                <a:ea typeface="華康儷中黑" pitchFamily="49" charset="-120"/>
                <a:cs typeface="Futura Book"/>
              </a:rPr>
              <a:t>）</a:t>
            </a:r>
            <a:r>
              <a:rPr lang="en-US" altLang="zh-CN" sz="2800" dirty="0">
                <a:solidFill>
                  <a:srgbClr val="39639D"/>
                </a:solidFill>
                <a:latin typeface="Calibri" panose="020F0502020204030204" pitchFamily="34" charset="0"/>
                <a:ea typeface="華康儷中黑" pitchFamily="49" charset="-120"/>
                <a:cs typeface="Futura Book"/>
              </a:rPr>
              <a:t/>
            </a:r>
            <a:br>
              <a:rPr lang="en-US" altLang="zh-CN" sz="2800" dirty="0">
                <a:solidFill>
                  <a:srgbClr val="39639D"/>
                </a:solidFill>
                <a:latin typeface="Calibri" panose="020F0502020204030204" pitchFamily="34" charset="0"/>
                <a:ea typeface="華康儷中黑" pitchFamily="49" charset="-120"/>
                <a:cs typeface="Futura Book"/>
              </a:rPr>
            </a:br>
            <a:r>
              <a:rPr lang="zh-CN" altLang="en-US" sz="2800" dirty="0">
                <a:solidFill>
                  <a:srgbClr val="39639D"/>
                </a:solidFill>
                <a:latin typeface="Calibri" panose="020F0502020204030204" pitchFamily="34" charset="0"/>
                <a:ea typeface="華康儷中黑" pitchFamily="49" charset="-120"/>
                <a:cs typeface="Futura Book"/>
              </a:rPr>
              <a:t>有助你利用現有的</a:t>
            </a:r>
            <a:r>
              <a:rPr lang="zh-TW" altLang="en-US" sz="2800" dirty="0">
                <a:solidFill>
                  <a:srgbClr val="39639D"/>
                </a:solidFill>
                <a:latin typeface="Calibri" panose="020F0502020204030204" pitchFamily="34" charset="0"/>
                <a:ea typeface="華康儷中黑" pitchFamily="49" charset="-120"/>
              </a:rPr>
              <a:t>引薦人脈網絡增加</a:t>
            </a:r>
            <a:r>
              <a:rPr lang="zh-CN" altLang="en-US" sz="2800" dirty="0">
                <a:solidFill>
                  <a:srgbClr val="39639D"/>
                </a:solidFill>
                <a:latin typeface="Calibri" panose="020F0502020204030204" pitchFamily="34" charset="0"/>
                <a:ea typeface="華康儷中黑" pitchFamily="49" charset="-120"/>
              </a:rPr>
              <a:t>收入</a:t>
            </a:r>
            <a:r>
              <a:rPr lang="en-US" altLang="zh-CN" sz="2800" dirty="0">
                <a:solidFill>
                  <a:srgbClr val="39639D"/>
                </a:solidFill>
                <a:latin typeface="Calibri" panose="020F0502020204030204" pitchFamily="34" charset="0"/>
                <a:ea typeface="華康儷中黑" pitchFamily="49" charset="-120"/>
              </a:rPr>
              <a:t/>
            </a:r>
            <a:br>
              <a:rPr lang="en-US" altLang="zh-CN" sz="2800" dirty="0">
                <a:solidFill>
                  <a:srgbClr val="39639D"/>
                </a:solidFill>
                <a:latin typeface="Calibri" panose="020F0502020204030204" pitchFamily="34" charset="0"/>
                <a:ea typeface="華康儷中黑" pitchFamily="49" charset="-120"/>
              </a:rPr>
            </a:br>
            <a:r>
              <a:rPr lang="en-US" sz="2200" b="1" dirty="0">
                <a:solidFill>
                  <a:srgbClr val="39639D"/>
                </a:solidFill>
                <a:latin typeface="Calibri" panose="020F0502020204030204" pitchFamily="34" charset="0"/>
                <a:ea typeface="華康儷中黑" panose="020B0509000000000000" pitchFamily="49" charset="-120"/>
                <a:cs typeface="Futura Book"/>
              </a:rPr>
              <a:t>Option 2:  </a:t>
            </a:r>
            <a:r>
              <a:rPr lang="en-US" sz="2200" dirty="0">
                <a:solidFill>
                  <a:srgbClr val="39639D"/>
                </a:solidFill>
                <a:latin typeface="Calibri" panose="020F0502020204030204" pitchFamily="34" charset="0"/>
                <a:ea typeface="華康儷中黑" panose="020B0509000000000000" pitchFamily="49" charset="-120"/>
                <a:cs typeface="Futura Book"/>
              </a:rPr>
              <a:t>International HP (Full Distributor)Helps Leverage Your Existing Referral Network For Additional Income</a:t>
            </a:r>
          </a:p>
        </p:txBody>
      </p:sp>
      <p:sp>
        <p:nvSpPr>
          <p:cNvPr id="16" name="TextBox 15"/>
          <p:cNvSpPr txBox="1"/>
          <p:nvPr/>
        </p:nvSpPr>
        <p:spPr>
          <a:xfrm>
            <a:off x="4235957" y="5410201"/>
            <a:ext cx="4953000" cy="1015663"/>
          </a:xfrm>
          <a:prstGeom prst="rect">
            <a:avLst/>
          </a:prstGeom>
          <a:noFill/>
        </p:spPr>
        <p:txBody>
          <a:bodyPr wrap="square" lIns="91350" tIns="45675" rIns="91350" bIns="45675" rtlCol="0">
            <a:spAutoFit/>
          </a:bodyPr>
          <a:lstStyle/>
          <a:p>
            <a:pPr algn="r" defTabSz="913509"/>
            <a:r>
              <a:rPr lang="zh-CN" altLang="en-US" sz="1200" dirty="0">
                <a:solidFill>
                  <a:prstClr val="black"/>
                </a:solidFill>
                <a:latin typeface="華康儷中黑" pitchFamily="49" charset="-120"/>
                <a:ea typeface="華康儷中黑" pitchFamily="49" charset="-120"/>
              </a:rPr>
              <a:t>向美安香港超連鎖店主</a:t>
            </a:r>
            <a:r>
              <a:rPr lang="en-US" altLang="zh-CN" sz="1200" dirty="0">
                <a:solidFill>
                  <a:prstClr val="black"/>
                </a:solidFill>
                <a:latin typeface="華康儷中黑" pitchFamily="49" charset="-120"/>
                <a:ea typeface="華康儷中黑" pitchFamily="49" charset="-120"/>
              </a:rPr>
              <a:t/>
            </a:r>
            <a:br>
              <a:rPr lang="en-US" altLang="zh-CN" sz="1200" dirty="0">
                <a:solidFill>
                  <a:prstClr val="black"/>
                </a:solidFill>
                <a:latin typeface="華康儷中黑" pitchFamily="49" charset="-120"/>
                <a:ea typeface="華康儷中黑" pitchFamily="49" charset="-120"/>
              </a:rPr>
            </a:br>
            <a:r>
              <a:rPr lang="zh-CN" altLang="en-US" sz="1200" dirty="0">
                <a:solidFill>
                  <a:prstClr val="black"/>
                </a:solidFill>
                <a:latin typeface="華康儷中黑" pitchFamily="49" charset="-120"/>
                <a:ea typeface="華康儷中黑" pitchFamily="49" charset="-120"/>
              </a:rPr>
              <a:t>引薦那些需要為病人提供保健</a:t>
            </a:r>
            <a:r>
              <a:rPr lang="zh-TW" altLang="en-US" sz="1200" dirty="0">
                <a:solidFill>
                  <a:prstClr val="black"/>
                </a:solidFill>
                <a:latin typeface="華康儷中黑" pitchFamily="49" charset="-120"/>
                <a:ea typeface="華康儷中黑" pitchFamily="49" charset="-120"/>
              </a:rPr>
              <a:t>服務</a:t>
            </a:r>
            <a:r>
              <a:rPr lang="en-US" altLang="zh-CN" sz="1200" dirty="0">
                <a:solidFill>
                  <a:prstClr val="black"/>
                </a:solidFill>
                <a:latin typeface="華康儷中黑" pitchFamily="49" charset="-120"/>
                <a:ea typeface="華康儷中黑" pitchFamily="49" charset="-120"/>
              </a:rPr>
              <a:t/>
            </a:r>
            <a:br>
              <a:rPr lang="en-US" altLang="zh-CN" sz="1200" dirty="0">
                <a:solidFill>
                  <a:prstClr val="black"/>
                </a:solidFill>
                <a:latin typeface="華康儷中黑" pitchFamily="49" charset="-120"/>
                <a:ea typeface="華康儷中黑" pitchFamily="49" charset="-120"/>
              </a:rPr>
            </a:br>
            <a:r>
              <a:rPr lang="zh-CN" altLang="en-US" sz="1200" dirty="0">
                <a:solidFill>
                  <a:prstClr val="black"/>
                </a:solidFill>
                <a:latin typeface="華康儷中黑" pitchFamily="49" charset="-120"/>
                <a:ea typeface="華康儷中黑" pitchFamily="49" charset="-120"/>
              </a:rPr>
              <a:t>或為診所</a:t>
            </a:r>
            <a:r>
              <a:rPr lang="zh-TW" altLang="en-US" sz="1200" dirty="0">
                <a:solidFill>
                  <a:prstClr val="black"/>
                </a:solidFill>
                <a:latin typeface="華康儷中黑" pitchFamily="49" charset="-120"/>
                <a:ea typeface="華康儷中黑" pitchFamily="49" charset="-120"/>
              </a:rPr>
              <a:t>創造</a:t>
            </a:r>
            <a:r>
              <a:rPr lang="zh-CN" altLang="en-US" sz="1200" dirty="0">
                <a:solidFill>
                  <a:prstClr val="black"/>
                </a:solidFill>
                <a:latin typeface="華康儷中黑" pitchFamily="49" charset="-120"/>
                <a:ea typeface="華康儷中黑" pitchFamily="49" charset="-120"/>
              </a:rPr>
              <a:t>收入的健康專業人士</a:t>
            </a:r>
            <a:r>
              <a:rPr lang="en-US" sz="1200" dirty="0">
                <a:solidFill>
                  <a:prstClr val="black"/>
                </a:solidFill>
                <a:latin typeface="華康儷中黑" pitchFamily="49" charset="-120"/>
                <a:ea typeface="華康儷中黑" pitchFamily="49" charset="-120"/>
              </a:rPr>
              <a:t>  </a:t>
            </a:r>
          </a:p>
          <a:p>
            <a:pPr algn="r" defTabSz="913509"/>
            <a:r>
              <a:rPr lang="en-US" altLang="zh-CN" sz="1200" dirty="0">
                <a:solidFill>
                  <a:prstClr val="black"/>
                </a:solidFill>
                <a:latin typeface="華康儷中黑" pitchFamily="49" charset="-120"/>
                <a:ea typeface="華康儷中黑" pitchFamily="49" charset="-120"/>
              </a:rPr>
              <a:t/>
            </a:r>
            <a:br>
              <a:rPr lang="en-US" altLang="zh-CN" sz="1200" dirty="0">
                <a:solidFill>
                  <a:prstClr val="black"/>
                </a:solidFill>
                <a:latin typeface="華康儷中黑" pitchFamily="49" charset="-120"/>
                <a:ea typeface="華康儷中黑" pitchFamily="49" charset="-120"/>
              </a:rPr>
            </a:br>
            <a:endParaRPr lang="en-US" sz="1200" dirty="0">
              <a:solidFill>
                <a:prstClr val="black"/>
              </a:solidFill>
              <a:latin typeface="華康儷中黑" pitchFamily="49" charset="-120"/>
              <a:ea typeface="華康儷中黑" pitchFamily="49" charset="-120"/>
            </a:endParaRPr>
          </a:p>
        </p:txBody>
      </p:sp>
      <p:pic>
        <p:nvPicPr>
          <p:cNvPr id="3" name="Picture 2"/>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2517340" y="3058220"/>
            <a:ext cx="3771372" cy="1764969"/>
          </a:xfrm>
          <a:prstGeom prst="rect">
            <a:avLst/>
          </a:prstGeom>
        </p:spPr>
      </p:pic>
      <p:sp>
        <p:nvSpPr>
          <p:cNvPr id="17" name="TextBox 16"/>
          <p:cNvSpPr txBox="1"/>
          <p:nvPr/>
        </p:nvSpPr>
        <p:spPr>
          <a:xfrm>
            <a:off x="4235957" y="6019800"/>
            <a:ext cx="4953000" cy="830997"/>
          </a:xfrm>
          <a:prstGeom prst="rect">
            <a:avLst/>
          </a:prstGeom>
          <a:noFill/>
        </p:spPr>
        <p:txBody>
          <a:bodyPr wrap="square" lIns="91350" tIns="45675" rIns="91350" bIns="45675" rtlCol="0">
            <a:spAutoFit/>
          </a:bodyPr>
          <a:lstStyle/>
          <a:p>
            <a:pPr algn="r" defTabSz="913509"/>
            <a:r>
              <a:rPr lang="en-US" sz="1200" dirty="0">
                <a:solidFill>
                  <a:prstClr val="black"/>
                </a:solidFill>
              </a:rPr>
              <a:t>Refer professionals who need </a:t>
            </a:r>
          </a:p>
          <a:p>
            <a:pPr algn="r" defTabSz="913509"/>
            <a:r>
              <a:rPr lang="en-US" sz="1200" dirty="0">
                <a:solidFill>
                  <a:prstClr val="black"/>
                </a:solidFill>
              </a:rPr>
              <a:t>wellness for their patients or</a:t>
            </a:r>
          </a:p>
          <a:p>
            <a:pPr algn="r" defTabSz="913509"/>
            <a:r>
              <a:rPr lang="en-US" sz="1200" dirty="0">
                <a:solidFill>
                  <a:prstClr val="black"/>
                </a:solidFill>
              </a:rPr>
              <a:t>revenue for their practice to your </a:t>
            </a:r>
            <a:br>
              <a:rPr lang="en-US" sz="1200" dirty="0">
                <a:solidFill>
                  <a:prstClr val="black"/>
                </a:solidFill>
              </a:rPr>
            </a:br>
            <a:r>
              <a:rPr lang="en-US" sz="1200" dirty="0">
                <a:solidFill>
                  <a:prstClr val="black"/>
                </a:solidFill>
              </a:rPr>
              <a:t>Market Hong Kong UnFranchise Owner.  </a:t>
            </a:r>
          </a:p>
        </p:txBody>
      </p:sp>
    </p:spTree>
    <p:extLst>
      <p:ext uri="{BB962C8B-B14F-4D97-AF65-F5344CB8AC3E}">
        <p14:creationId xmlns="" xmlns:p14="http://schemas.microsoft.com/office/powerpoint/2010/main" val="1638245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7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email">
            <a:alphaModFix amt="57000"/>
            <a:extLst>
              <a:ext uri="{28A0092B-C50C-407E-A947-70E740481C1C}">
                <a14:useLocalDpi xmlns="" xmlns:a14="http://schemas.microsoft.com/office/drawing/2010/main"/>
              </a:ext>
            </a:extLst>
          </a:blip>
          <a:stretch>
            <a:fillRect/>
          </a:stretch>
        </p:blipFill>
        <p:spPr>
          <a:xfrm>
            <a:off x="2413002" y="4813299"/>
            <a:ext cx="609600" cy="457200"/>
          </a:xfrm>
          <a:prstGeom prst="rect">
            <a:avLst/>
          </a:prstGeom>
          <a:ln>
            <a:noFill/>
          </a:ln>
        </p:spPr>
      </p:pic>
      <p:pic>
        <p:nvPicPr>
          <p:cNvPr id="81" name="Picture 80"/>
          <p:cNvPicPr>
            <a:picLocks noChangeAspect="1"/>
          </p:cNvPicPr>
          <p:nvPr/>
        </p:nvPicPr>
        <p:blipFill>
          <a:blip r:embed="rId3" cstate="email">
            <a:alphaModFix amt="57000"/>
            <a:extLst>
              <a:ext uri="{28A0092B-C50C-407E-A947-70E740481C1C}">
                <a14:useLocalDpi xmlns="" xmlns:a14="http://schemas.microsoft.com/office/drawing/2010/main"/>
              </a:ext>
            </a:extLst>
          </a:blip>
          <a:stretch>
            <a:fillRect/>
          </a:stretch>
        </p:blipFill>
        <p:spPr>
          <a:xfrm>
            <a:off x="7488765" y="4813299"/>
            <a:ext cx="609600" cy="457200"/>
          </a:xfrm>
          <a:prstGeom prst="rect">
            <a:avLst/>
          </a:prstGeom>
          <a:ln>
            <a:noFill/>
          </a:ln>
        </p:spPr>
      </p:pic>
      <p:pic>
        <p:nvPicPr>
          <p:cNvPr id="9" name="Picture 8" descr="NutraMetrixBV_ReferOfTeach_Revised_LS2_10.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2286000" y="5219700"/>
            <a:ext cx="5991628" cy="445531"/>
          </a:xfrm>
          <a:prstGeom prst="rect">
            <a:avLst/>
          </a:prstGeom>
        </p:spPr>
      </p:pic>
      <p:pic>
        <p:nvPicPr>
          <p:cNvPr id="8" name="Picture 7" descr="NutraMetrixBV_ReferOfTeach_Revised_LS2_8.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2449372" y="4686300"/>
            <a:ext cx="5602428" cy="547952"/>
          </a:xfrm>
          <a:prstGeom prst="rect">
            <a:avLst/>
          </a:prstGeom>
        </p:spPr>
      </p:pic>
      <p:sp>
        <p:nvSpPr>
          <p:cNvPr id="2" name="Title 2"/>
          <p:cNvSpPr>
            <a:spLocks noGrp="1"/>
          </p:cNvSpPr>
          <p:nvPr>
            <p:ph type="title"/>
          </p:nvPr>
        </p:nvSpPr>
        <p:spPr>
          <a:xfrm>
            <a:off x="228600" y="228600"/>
            <a:ext cx="8839200" cy="533400"/>
          </a:xfrm>
        </p:spPr>
        <p:txBody>
          <a:bodyPr>
            <a:noAutofit/>
          </a:bodyPr>
          <a:lstStyle/>
          <a:p>
            <a:pPr>
              <a:lnSpc>
                <a:spcPct val="90000"/>
              </a:lnSpc>
            </a:pPr>
            <a:r>
              <a:rPr lang="zh-CN" altLang="en-US" sz="3000" dirty="0">
                <a:solidFill>
                  <a:srgbClr val="39639D"/>
                </a:solidFill>
                <a:latin typeface="Calibri" panose="020F0502020204030204" pitchFamily="34" charset="0"/>
                <a:ea typeface="華康儷中黑" pitchFamily="49" charset="-120"/>
                <a:cs typeface="Futura Book"/>
              </a:rPr>
              <a:t>第二選項：</a:t>
            </a:r>
            <a:r>
              <a:rPr lang="zh-CN" altLang="en-US" sz="3000" dirty="0">
                <a:solidFill>
                  <a:srgbClr val="39639D"/>
                </a:solidFill>
                <a:latin typeface="Calibri" panose="020F0502020204030204" pitchFamily="34" charset="0"/>
                <a:ea typeface="華康儷中黑" pitchFamily="49" charset="-120"/>
              </a:rPr>
              <a:t>國際</a:t>
            </a:r>
            <a:r>
              <a:rPr lang="en-US" altLang="zh-CN" sz="3000" dirty="0">
                <a:solidFill>
                  <a:srgbClr val="39639D"/>
                </a:solidFill>
                <a:latin typeface="Calibri" panose="020F0502020204030204" pitchFamily="34" charset="0"/>
                <a:ea typeface="華康儷中黑" pitchFamily="49" charset="-120"/>
              </a:rPr>
              <a:t>HP</a:t>
            </a:r>
            <a:r>
              <a:rPr lang="zh-CN" altLang="en-US" sz="3000" dirty="0">
                <a:solidFill>
                  <a:srgbClr val="39639D"/>
                </a:solidFill>
                <a:latin typeface="Calibri" panose="020F0502020204030204" pitchFamily="34" charset="0"/>
                <a:ea typeface="華康儷中黑" pitchFamily="49" charset="-120"/>
              </a:rPr>
              <a:t>帳戶</a:t>
            </a:r>
            <a:r>
              <a:rPr lang="en-US" altLang="zh-CN" sz="3000" dirty="0">
                <a:solidFill>
                  <a:srgbClr val="39639D"/>
                </a:solidFill>
                <a:latin typeface="Calibri" panose="020F0502020204030204" pitchFamily="34" charset="0"/>
                <a:ea typeface="華康儷中黑" pitchFamily="49" charset="-120"/>
              </a:rPr>
              <a:t/>
            </a:r>
            <a:br>
              <a:rPr lang="en-US" altLang="zh-CN" sz="3000" dirty="0">
                <a:solidFill>
                  <a:srgbClr val="39639D"/>
                </a:solidFill>
                <a:latin typeface="Calibri" panose="020F0502020204030204" pitchFamily="34" charset="0"/>
                <a:ea typeface="華康儷中黑" pitchFamily="49" charset="-120"/>
              </a:rPr>
            </a:br>
            <a:r>
              <a:rPr lang="en-US" sz="2800" b="1" dirty="0">
                <a:solidFill>
                  <a:srgbClr val="39639D"/>
                </a:solidFill>
                <a:latin typeface="Calibri" panose="020F0502020204030204" pitchFamily="34" charset="0"/>
                <a:ea typeface="華康儷中黑" panose="020B0509000000000000" pitchFamily="49" charset="-120"/>
                <a:cs typeface="Futura Book"/>
              </a:rPr>
              <a:t>Option 2: </a:t>
            </a:r>
            <a:r>
              <a:rPr lang="en-US" sz="2800" dirty="0">
                <a:solidFill>
                  <a:srgbClr val="39639D"/>
                </a:solidFill>
                <a:latin typeface="Calibri" panose="020F0502020204030204" pitchFamily="34" charset="0"/>
                <a:ea typeface="華康儷中黑" panose="020B0509000000000000" pitchFamily="49" charset="-120"/>
                <a:cs typeface="Futura Book"/>
              </a:rPr>
              <a:t>International HP Distributor Account</a:t>
            </a:r>
          </a:p>
        </p:txBody>
      </p:sp>
      <p:sp>
        <p:nvSpPr>
          <p:cNvPr id="27" name="TextBox 26"/>
          <p:cNvSpPr txBox="1"/>
          <p:nvPr/>
        </p:nvSpPr>
        <p:spPr>
          <a:xfrm>
            <a:off x="76200" y="1372366"/>
            <a:ext cx="3173148" cy="761234"/>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600" dirty="0">
                <a:solidFill>
                  <a:srgbClr val="39639D"/>
                </a:solidFill>
                <a:ea typeface="華康儷中黑" pitchFamily="49" charset="-120"/>
                <a:cs typeface="Futura Book"/>
              </a:rPr>
              <a:t>HP</a:t>
            </a:r>
            <a:r>
              <a:rPr lang="zh-CN" altLang="en-US" sz="1600" dirty="0">
                <a:solidFill>
                  <a:srgbClr val="39639D"/>
                </a:solidFill>
                <a:ea typeface="華康儷中黑" pitchFamily="49" charset="-120"/>
                <a:cs typeface="Futura Book"/>
              </a:rPr>
              <a:t>帳戶另</a:t>
            </a:r>
            <a:r>
              <a:rPr lang="zh-TW" altLang="en-US" sz="1600" dirty="0">
                <a:solidFill>
                  <a:srgbClr val="39639D"/>
                </a:solidFill>
                <a:ea typeface="華康儷中黑" pitchFamily="49" charset="-120"/>
                <a:cs typeface="Futura Book"/>
              </a:rPr>
              <a:t>需符合</a:t>
            </a:r>
            <a:r>
              <a:rPr lang="zh-CN" altLang="en-US" sz="1600" dirty="0">
                <a:solidFill>
                  <a:srgbClr val="39639D"/>
                </a:solidFill>
                <a:ea typeface="華康儷中黑" pitchFamily="49" charset="-120"/>
                <a:cs typeface="Futura Book"/>
              </a:rPr>
              <a:t>要求，包括訓練和每月要求</a:t>
            </a:r>
            <a:r>
              <a:rPr lang="zh-TW" altLang="en-US" sz="1600" dirty="0">
                <a:solidFill>
                  <a:srgbClr val="39639D"/>
                </a:solidFill>
                <a:ea typeface="華康儷中黑" pitchFamily="49" charset="-120"/>
                <a:cs typeface="Futura Book"/>
              </a:rPr>
              <a:t>，</a:t>
            </a:r>
            <a:r>
              <a:rPr lang="zh-CN" altLang="en-US" sz="1600" dirty="0">
                <a:solidFill>
                  <a:srgbClr val="39639D"/>
                </a:solidFill>
                <a:ea typeface="華康儷中黑" pitchFamily="49" charset="-120"/>
                <a:cs typeface="Futura Book"/>
              </a:rPr>
              <a:t>與其他超連鎖店主一樣</a:t>
            </a:r>
            <a:endParaRPr lang="en-US" sz="1600" dirty="0">
              <a:solidFill>
                <a:srgbClr val="39639D"/>
              </a:solidFill>
              <a:ea typeface="華康儷中黑" pitchFamily="49" charset="-120"/>
              <a:cs typeface="Futura Book"/>
            </a:endParaRPr>
          </a:p>
        </p:txBody>
      </p:sp>
      <p:sp>
        <p:nvSpPr>
          <p:cNvPr id="28" name="TextBox 27"/>
          <p:cNvSpPr txBox="1"/>
          <p:nvPr/>
        </p:nvSpPr>
        <p:spPr>
          <a:xfrm>
            <a:off x="76200" y="2051184"/>
            <a:ext cx="3429000" cy="539635"/>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zh-CN" altLang="en-US" sz="1600" dirty="0">
                <a:solidFill>
                  <a:srgbClr val="39639D"/>
                </a:solidFill>
                <a:ea typeface="華康儷中黑" pitchFamily="49" charset="-120"/>
                <a:cs typeface="Futura Book"/>
              </a:rPr>
              <a:t>加入新的美安香港健康專業人士，以支援發展新的位置和引薦</a:t>
            </a:r>
            <a:endParaRPr lang="en-US" sz="1600" dirty="0">
              <a:solidFill>
                <a:srgbClr val="39639D"/>
              </a:solidFill>
              <a:ea typeface="華康儷中黑" pitchFamily="49" charset="-120"/>
              <a:cs typeface="Futura Book"/>
            </a:endParaRPr>
          </a:p>
        </p:txBody>
      </p:sp>
      <p:sp>
        <p:nvSpPr>
          <p:cNvPr id="30" name="TextBox 29"/>
          <p:cNvSpPr txBox="1"/>
          <p:nvPr/>
        </p:nvSpPr>
        <p:spPr>
          <a:xfrm>
            <a:off x="76218" y="2514619"/>
            <a:ext cx="3173149" cy="539635"/>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zh-CN" altLang="en-US" sz="1600" dirty="0">
                <a:solidFill>
                  <a:srgbClr val="39639D"/>
                </a:solidFill>
                <a:ea typeface="華康儷中黑" pitchFamily="49" charset="-120"/>
                <a:cs typeface="Futura Book"/>
              </a:rPr>
              <a:t>美安香港健康專業人士協力合作，提供事業發展的支援</a:t>
            </a:r>
            <a:endParaRPr lang="en-US" sz="1600" dirty="0">
              <a:solidFill>
                <a:srgbClr val="39639D"/>
              </a:solidFill>
              <a:ea typeface="華康儷中黑" pitchFamily="49" charset="-120"/>
              <a:cs typeface="Futura Book"/>
            </a:endParaRPr>
          </a:p>
        </p:txBody>
      </p:sp>
      <p:sp>
        <p:nvSpPr>
          <p:cNvPr id="34" name="TextBox 33"/>
          <p:cNvSpPr txBox="1"/>
          <p:nvPr/>
        </p:nvSpPr>
        <p:spPr>
          <a:xfrm>
            <a:off x="76200" y="908184"/>
            <a:ext cx="3173148" cy="539635"/>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600" dirty="0">
                <a:solidFill>
                  <a:srgbClr val="39639D"/>
                </a:solidFill>
                <a:ea typeface="華康儷中黑" pitchFamily="49" charset="-120"/>
                <a:cs typeface="Futura Book"/>
              </a:rPr>
              <a:t>HP</a:t>
            </a:r>
            <a:r>
              <a:rPr lang="zh-CN" altLang="en-US" sz="1600" dirty="0">
                <a:solidFill>
                  <a:srgbClr val="39639D"/>
                </a:solidFill>
                <a:ea typeface="華康儷中黑" pitchFamily="49" charset="-120"/>
                <a:cs typeface="Futura Book"/>
              </a:rPr>
              <a:t>帳戶提供無限的收入潛力，</a:t>
            </a:r>
            <a:r>
              <a:rPr lang="zh-TW" altLang="en-US" sz="1600" dirty="0">
                <a:solidFill>
                  <a:srgbClr val="39639D"/>
                </a:solidFill>
                <a:ea typeface="華康儷中黑" pitchFamily="49" charset="-120"/>
                <a:cs typeface="Futura Book"/>
              </a:rPr>
              <a:t>並具有</a:t>
            </a:r>
            <a:r>
              <a:rPr lang="zh-CN" altLang="en-US" sz="1600" dirty="0">
                <a:solidFill>
                  <a:srgbClr val="39639D"/>
                </a:solidFill>
                <a:ea typeface="華康儷中黑" pitchFamily="49" charset="-120"/>
                <a:cs typeface="Futura Book"/>
              </a:rPr>
              <a:t>進一步的事業發展 </a:t>
            </a:r>
            <a:endParaRPr lang="en-US" altLang="zh-CN" sz="1600" dirty="0">
              <a:solidFill>
                <a:srgbClr val="39639D"/>
              </a:solidFill>
              <a:ea typeface="華康儷中黑" pitchFamily="49" charset="-120"/>
              <a:cs typeface="Futura Book"/>
            </a:endParaRPr>
          </a:p>
        </p:txBody>
      </p:sp>
      <p:pic>
        <p:nvPicPr>
          <p:cNvPr id="48" name="Picture 47"/>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3511813" y="2900121"/>
            <a:ext cx="3497677" cy="732310"/>
          </a:xfrm>
          <a:prstGeom prst="rect">
            <a:avLst/>
          </a:prstGeom>
        </p:spPr>
      </p:pic>
      <p:pic>
        <p:nvPicPr>
          <p:cNvPr id="54" name="Picture 53"/>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3249348" y="3610903"/>
            <a:ext cx="4032504" cy="552336"/>
          </a:xfrm>
          <a:prstGeom prst="rect">
            <a:avLst/>
          </a:prstGeom>
        </p:spPr>
      </p:pic>
      <p:pic>
        <p:nvPicPr>
          <p:cNvPr id="56" name="Picture 55"/>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2839686" y="4150717"/>
            <a:ext cx="4911087" cy="573558"/>
          </a:xfrm>
          <a:prstGeom prst="rect">
            <a:avLst/>
          </a:prstGeom>
        </p:spPr>
      </p:pic>
      <p:pic>
        <p:nvPicPr>
          <p:cNvPr id="60" name="Picture 59" descr="NutraMetrixBV_ReferOfTeach_Revised_LS2_1.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3810002" y="914400"/>
            <a:ext cx="2893451" cy="1939636"/>
          </a:xfrm>
          <a:prstGeom prst="rect">
            <a:avLst/>
          </a:prstGeom>
        </p:spPr>
      </p:pic>
      <p:pic>
        <p:nvPicPr>
          <p:cNvPr id="61" name="Picture 60" descr="NutraMetrixBV_ReferOfTeach_Revised_LS2_6.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419601" y="1800244"/>
            <a:ext cx="1715432" cy="179241"/>
          </a:xfrm>
          <a:prstGeom prst="rect">
            <a:avLst/>
          </a:prstGeom>
        </p:spPr>
      </p:pic>
      <p:sp>
        <p:nvSpPr>
          <p:cNvPr id="62" name="TextBox 61"/>
          <p:cNvSpPr txBox="1"/>
          <p:nvPr/>
        </p:nvSpPr>
        <p:spPr>
          <a:xfrm>
            <a:off x="3276600" y="1801115"/>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1,200</a:t>
            </a:r>
          </a:p>
        </p:txBody>
      </p:sp>
      <p:sp>
        <p:nvSpPr>
          <p:cNvPr id="63" name="TextBox 62"/>
          <p:cNvSpPr txBox="1"/>
          <p:nvPr/>
        </p:nvSpPr>
        <p:spPr>
          <a:xfrm>
            <a:off x="6375401" y="1801115"/>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1,200</a:t>
            </a:r>
            <a:r>
              <a:rPr lang="en-US" sz="1200" dirty="0">
                <a:solidFill>
                  <a:srgbClr val="2C4E8B"/>
                </a:solidFill>
                <a:latin typeface="Trebuchet MS" pitchFamily="34" charset="0"/>
                <a:ea typeface="LiHei Pro" pitchFamily="2" charset="-120"/>
                <a:cs typeface="Century Gothic"/>
              </a:rPr>
              <a:t> </a:t>
            </a:r>
          </a:p>
        </p:txBody>
      </p:sp>
      <p:sp>
        <p:nvSpPr>
          <p:cNvPr id="64" name="TextBox 63"/>
          <p:cNvSpPr txBox="1"/>
          <p:nvPr/>
        </p:nvSpPr>
        <p:spPr>
          <a:xfrm>
            <a:off x="3276600" y="1583264"/>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2,400</a:t>
            </a:r>
          </a:p>
        </p:txBody>
      </p:sp>
      <p:sp>
        <p:nvSpPr>
          <p:cNvPr id="65" name="TextBox 64"/>
          <p:cNvSpPr txBox="1"/>
          <p:nvPr/>
        </p:nvSpPr>
        <p:spPr>
          <a:xfrm>
            <a:off x="6375401" y="1583264"/>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2,400 </a:t>
            </a:r>
          </a:p>
        </p:txBody>
      </p:sp>
      <p:sp>
        <p:nvSpPr>
          <p:cNvPr id="66" name="TextBox 65"/>
          <p:cNvSpPr txBox="1"/>
          <p:nvPr/>
        </p:nvSpPr>
        <p:spPr>
          <a:xfrm>
            <a:off x="3276600" y="1341837"/>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3,600</a:t>
            </a:r>
          </a:p>
        </p:txBody>
      </p:sp>
      <p:sp>
        <p:nvSpPr>
          <p:cNvPr id="67" name="TextBox 66"/>
          <p:cNvSpPr txBox="1"/>
          <p:nvPr/>
        </p:nvSpPr>
        <p:spPr>
          <a:xfrm>
            <a:off x="6375401" y="1341837"/>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3,600</a:t>
            </a:r>
            <a:r>
              <a:rPr lang="en-US" sz="1200" dirty="0">
                <a:solidFill>
                  <a:srgbClr val="2C4E8B"/>
                </a:solidFill>
                <a:latin typeface="Trebuchet MS" pitchFamily="34" charset="0"/>
                <a:ea typeface="LiHei Pro" pitchFamily="2" charset="-120"/>
                <a:cs typeface="Century Gothic"/>
              </a:rPr>
              <a:t> </a:t>
            </a:r>
          </a:p>
        </p:txBody>
      </p:sp>
      <p:sp>
        <p:nvSpPr>
          <p:cNvPr id="68" name="TextBox 67"/>
          <p:cNvSpPr txBox="1"/>
          <p:nvPr/>
        </p:nvSpPr>
        <p:spPr>
          <a:xfrm>
            <a:off x="3276600" y="1119499"/>
            <a:ext cx="987544" cy="261610"/>
          </a:xfrm>
          <a:prstGeom prst="rect">
            <a:avLst/>
          </a:prstGeom>
          <a:noFill/>
        </p:spPr>
        <p:txBody>
          <a:bodyPr wrap="square" lIns="91350" tIns="45675" rIns="91350" bIns="45675" rtlCol="0">
            <a:spAutoFit/>
          </a:bodyPr>
          <a:lstStyle/>
          <a:p>
            <a:pPr algn="r" defTabSz="913509">
              <a:lnSpc>
                <a:spcPct val="90000"/>
              </a:lnSpc>
            </a:pPr>
            <a:r>
              <a:rPr lang="en-US" sz="1200" dirty="0">
                <a:solidFill>
                  <a:srgbClr val="2C4E8B"/>
                </a:solidFill>
                <a:ea typeface="LiHei Pro" pitchFamily="2" charset="-120"/>
                <a:cs typeface="Century Gothic"/>
              </a:rPr>
              <a:t>5,000</a:t>
            </a:r>
          </a:p>
        </p:txBody>
      </p:sp>
      <p:sp>
        <p:nvSpPr>
          <p:cNvPr id="69" name="TextBox 68"/>
          <p:cNvSpPr txBox="1"/>
          <p:nvPr/>
        </p:nvSpPr>
        <p:spPr>
          <a:xfrm>
            <a:off x="6375401" y="1119499"/>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5,000</a:t>
            </a:r>
            <a:r>
              <a:rPr lang="en-US" sz="1200" dirty="0">
                <a:solidFill>
                  <a:srgbClr val="2C4E8B"/>
                </a:solidFill>
                <a:latin typeface="Trebuchet MS" pitchFamily="34" charset="0"/>
                <a:ea typeface="LiHei Pro" pitchFamily="2" charset="-120"/>
                <a:cs typeface="Century Gothic"/>
              </a:rPr>
              <a:t> </a:t>
            </a:r>
          </a:p>
        </p:txBody>
      </p:sp>
      <p:sp>
        <p:nvSpPr>
          <p:cNvPr id="70" name="TextBox 69"/>
          <p:cNvSpPr txBox="1"/>
          <p:nvPr/>
        </p:nvSpPr>
        <p:spPr>
          <a:xfrm>
            <a:off x="7126613" y="1092200"/>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latin typeface="Trebuchet MS" pitchFamily="34" charset="0"/>
                <a:ea typeface="LiHei Pro" pitchFamily="2" charset="-120"/>
                <a:cs typeface="Century Gothic"/>
              </a:rPr>
              <a:t>= </a:t>
            </a:r>
            <a:r>
              <a:rPr lang="en-US" sz="1200" dirty="0">
                <a:solidFill>
                  <a:srgbClr val="2C4E8B"/>
                </a:solidFill>
                <a:ea typeface="LiHei Pro" pitchFamily="2" charset="-120"/>
                <a:cs typeface="Century Gothic"/>
              </a:rPr>
              <a:t>HK$4,600</a:t>
            </a:r>
          </a:p>
        </p:txBody>
      </p:sp>
      <p:sp>
        <p:nvSpPr>
          <p:cNvPr id="71" name="TextBox 70"/>
          <p:cNvSpPr txBox="1"/>
          <p:nvPr/>
        </p:nvSpPr>
        <p:spPr>
          <a:xfrm>
            <a:off x="7126613" y="1331803"/>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latin typeface="Trebuchet MS" pitchFamily="34" charset="0"/>
                <a:ea typeface="LiHei Pro" pitchFamily="2" charset="-120"/>
                <a:cs typeface="Century Gothic"/>
              </a:rPr>
              <a:t>= </a:t>
            </a:r>
            <a:r>
              <a:rPr lang="en-US" altLang="zh-TW" sz="1200" dirty="0">
                <a:solidFill>
                  <a:srgbClr val="2C4E8B"/>
                </a:solidFill>
                <a:ea typeface="LiHei Pro" pitchFamily="2" charset="-120"/>
                <a:cs typeface="Century Gothic"/>
              </a:rPr>
              <a:t>HK$2,300</a:t>
            </a:r>
            <a:endParaRPr lang="en-US" sz="1200" dirty="0">
              <a:solidFill>
                <a:srgbClr val="2C4E8B"/>
              </a:solidFill>
              <a:ea typeface="LiHei Pro" pitchFamily="2" charset="-120"/>
              <a:cs typeface="Century Gothic"/>
            </a:endParaRPr>
          </a:p>
        </p:txBody>
      </p:sp>
      <p:sp>
        <p:nvSpPr>
          <p:cNvPr id="72" name="TextBox 71"/>
          <p:cNvSpPr txBox="1"/>
          <p:nvPr/>
        </p:nvSpPr>
        <p:spPr>
          <a:xfrm>
            <a:off x="7126613" y="1571406"/>
            <a:ext cx="987544" cy="26161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latin typeface="Trebuchet MS" pitchFamily="34" charset="0"/>
                <a:ea typeface="LiHei Pro" pitchFamily="2" charset="-120"/>
                <a:cs typeface="Century Gothic"/>
              </a:rPr>
              <a:t>= </a:t>
            </a:r>
            <a:r>
              <a:rPr lang="en-US" altLang="zh-TW" sz="1200" dirty="0">
                <a:solidFill>
                  <a:srgbClr val="2C4E8B"/>
                </a:solidFill>
                <a:ea typeface="LiHei Pro" pitchFamily="2" charset="-120"/>
                <a:cs typeface="Century Gothic"/>
              </a:rPr>
              <a:t>HK$2,300</a:t>
            </a:r>
            <a:endParaRPr lang="en-US" sz="1200" dirty="0">
              <a:solidFill>
                <a:srgbClr val="2C4E8B"/>
              </a:solidFill>
              <a:ea typeface="LiHei Pro" pitchFamily="2" charset="-120"/>
              <a:cs typeface="Century Gothic"/>
            </a:endParaRPr>
          </a:p>
        </p:txBody>
      </p:sp>
      <p:sp>
        <p:nvSpPr>
          <p:cNvPr id="73" name="TextBox 72"/>
          <p:cNvSpPr txBox="1"/>
          <p:nvPr/>
        </p:nvSpPr>
        <p:spPr>
          <a:xfrm>
            <a:off x="7126613" y="1811010"/>
            <a:ext cx="987544" cy="261610"/>
          </a:xfrm>
          <a:prstGeom prst="rect">
            <a:avLst/>
          </a:prstGeom>
          <a:noFill/>
        </p:spPr>
        <p:txBody>
          <a:bodyPr wrap="square" lIns="91350" tIns="45675" rIns="91350" bIns="45675" rtlCol="0">
            <a:spAutoFit/>
          </a:bodyPr>
          <a:lstStyle/>
          <a:p>
            <a:pPr defTabSz="913509">
              <a:lnSpc>
                <a:spcPct val="90000"/>
              </a:lnSpc>
            </a:pPr>
            <a:r>
              <a:rPr lang="en-US" sz="1200" u="sng" dirty="0">
                <a:solidFill>
                  <a:srgbClr val="2C4E8B"/>
                </a:solidFill>
                <a:latin typeface="Trebuchet MS" pitchFamily="34" charset="0"/>
                <a:ea typeface="LiHei Pro" pitchFamily="2" charset="-120"/>
                <a:cs typeface="Century Gothic"/>
              </a:rPr>
              <a:t>= </a:t>
            </a:r>
            <a:r>
              <a:rPr lang="en-US" altLang="zh-TW" sz="1200" u="sng" dirty="0">
                <a:solidFill>
                  <a:srgbClr val="2C4E8B"/>
                </a:solidFill>
                <a:ea typeface="LiHei Pro" pitchFamily="2" charset="-120"/>
                <a:cs typeface="Century Gothic"/>
              </a:rPr>
              <a:t>HK$2,300</a:t>
            </a:r>
            <a:endParaRPr lang="en-US" sz="1200" u="sng" dirty="0">
              <a:solidFill>
                <a:srgbClr val="2C4E8B"/>
              </a:solidFill>
              <a:ea typeface="LiHei Pro" pitchFamily="2" charset="-120"/>
              <a:cs typeface="Century Gothic"/>
            </a:endParaRPr>
          </a:p>
        </p:txBody>
      </p:sp>
      <p:pic>
        <p:nvPicPr>
          <p:cNvPr id="76" name="Picture 75" descr="NutraMetrixBV_ReferOfTeach_Revised_LS2_6.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419600" y="1600219"/>
            <a:ext cx="1715432" cy="179241"/>
          </a:xfrm>
          <a:prstGeom prst="rect">
            <a:avLst/>
          </a:prstGeom>
        </p:spPr>
      </p:pic>
      <p:pic>
        <p:nvPicPr>
          <p:cNvPr id="77" name="Picture 76" descr="NutraMetrixBV_ReferOfTeach_Revised_LS2_6.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419600" y="1412894"/>
            <a:ext cx="1715432" cy="179241"/>
          </a:xfrm>
          <a:prstGeom prst="rect">
            <a:avLst/>
          </a:prstGeom>
        </p:spPr>
      </p:pic>
      <p:pic>
        <p:nvPicPr>
          <p:cNvPr id="78" name="Picture 77" descr="NutraMetrixBV_ReferOfTeach_Revised_LS2_6.png"/>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419600" y="1225569"/>
            <a:ext cx="1715432" cy="179241"/>
          </a:xfrm>
          <a:prstGeom prst="rect">
            <a:avLst/>
          </a:prstGeom>
        </p:spPr>
      </p:pic>
      <p:pic>
        <p:nvPicPr>
          <p:cNvPr id="79" name="Picture 78" descr="NutraMetrixBV_ReferOfTeach_Revised_LS2_5.png"/>
          <p:cNvPicPr>
            <a:picLocks noChangeAspect="1"/>
          </p:cNvPicPr>
          <p:nvPr/>
        </p:nvPicPr>
        <p:blipFill>
          <a:blip r:embed="rId11" cstate="screen">
            <a:extLst>
              <a:ext uri="{28A0092B-C50C-407E-A947-70E740481C1C}">
                <a14:useLocalDpi xmlns="" xmlns:a14="http://schemas.microsoft.com/office/drawing/2010/main"/>
              </a:ext>
            </a:extLst>
          </a:blip>
          <a:stretch>
            <a:fillRect/>
          </a:stretch>
        </p:blipFill>
        <p:spPr>
          <a:xfrm>
            <a:off x="2846972" y="3246860"/>
            <a:ext cx="4834271" cy="1464621"/>
          </a:xfrm>
          <a:prstGeom prst="rect">
            <a:avLst/>
          </a:prstGeom>
        </p:spPr>
      </p:pic>
      <p:pic>
        <p:nvPicPr>
          <p:cNvPr id="80" name="Picture 79" descr="NutraMetrixBV_ReferOfTeach_Revised_LS2_7.png"/>
          <p:cNvPicPr>
            <a:picLocks noChangeAspect="1"/>
          </p:cNvPicPr>
          <p:nvPr/>
        </p:nvPicPr>
        <p:blipFill>
          <a:blip r:embed="rId12" cstate="screen">
            <a:extLst>
              <a:ext uri="{28A0092B-C50C-407E-A947-70E740481C1C}">
                <a14:useLocalDpi xmlns="" xmlns:a14="http://schemas.microsoft.com/office/drawing/2010/main"/>
              </a:ext>
            </a:extLst>
          </a:blip>
          <a:stretch>
            <a:fillRect/>
          </a:stretch>
        </p:blipFill>
        <p:spPr>
          <a:xfrm>
            <a:off x="3820864" y="2362072"/>
            <a:ext cx="2872909" cy="476258"/>
          </a:xfrm>
          <a:prstGeom prst="rect">
            <a:avLst/>
          </a:prstGeom>
        </p:spPr>
      </p:pic>
      <p:pic>
        <p:nvPicPr>
          <p:cNvPr id="10" name="Picture 9"/>
          <p:cNvPicPr>
            <a:picLocks noChangeAspect="1"/>
          </p:cNvPicPr>
          <p:nvPr/>
        </p:nvPicPr>
        <p:blipFill>
          <a:blip r:embed="rId13" cstate="screen">
            <a:extLst>
              <a:ext uri="{28A0092B-C50C-407E-A947-70E740481C1C}">
                <a14:useLocalDpi xmlns="" xmlns:a14="http://schemas.microsoft.com/office/drawing/2010/main"/>
              </a:ext>
            </a:extLst>
          </a:blip>
          <a:stretch>
            <a:fillRect/>
          </a:stretch>
        </p:blipFill>
        <p:spPr>
          <a:xfrm>
            <a:off x="2294476" y="4996145"/>
            <a:ext cx="5889207" cy="669228"/>
          </a:xfrm>
          <a:prstGeom prst="rect">
            <a:avLst/>
          </a:prstGeom>
        </p:spPr>
      </p:pic>
      <p:sp>
        <p:nvSpPr>
          <p:cNvPr id="29" name="Title 2"/>
          <p:cNvSpPr txBox="1">
            <a:spLocks/>
          </p:cNvSpPr>
          <p:nvPr/>
        </p:nvSpPr>
        <p:spPr>
          <a:xfrm>
            <a:off x="685800" y="4876800"/>
            <a:ext cx="9144000" cy="1143000"/>
          </a:xfrm>
          <a:prstGeom prst="rect">
            <a:avLst/>
          </a:prstGeom>
        </p:spPr>
        <p:txBody>
          <a:bodyPr lIns="91350" tIns="45675" rIns="91350" bIns="45675"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defTabSz="913509">
              <a:lnSpc>
                <a:spcPct val="90000"/>
              </a:lnSpc>
            </a:pPr>
            <a:r>
              <a:rPr lang="zh-CN" altLang="en-US" sz="2600" b="0" dirty="0">
                <a:solidFill>
                  <a:srgbClr val="C00000"/>
                </a:solidFill>
                <a:effectLst/>
                <a:ea typeface="華康儷中黑" pitchFamily="49" charset="-120"/>
                <a:cs typeface="Microsoft Uighur" panose="02000000000000000000" pitchFamily="2" charset="-78"/>
              </a:rPr>
              <a:t>每年收入潛力達</a:t>
            </a:r>
            <a:r>
              <a:rPr lang="en-US" sz="2600" b="0" dirty="0">
                <a:solidFill>
                  <a:srgbClr val="C00000"/>
                </a:solidFill>
                <a:effectLst/>
                <a:ea typeface="華康儷中黑" pitchFamily="49" charset="-120"/>
                <a:cs typeface="Microsoft Uighur" panose="02000000000000000000" pitchFamily="2" charset="-78"/>
              </a:rPr>
              <a:t/>
            </a:r>
            <a:br>
              <a:rPr lang="en-US" sz="2600" b="0" dirty="0">
                <a:solidFill>
                  <a:srgbClr val="C00000"/>
                </a:solidFill>
                <a:effectLst/>
                <a:ea typeface="華康儷中黑" pitchFamily="49" charset="-120"/>
                <a:cs typeface="Microsoft Uighur" panose="02000000000000000000" pitchFamily="2" charset="-78"/>
              </a:rPr>
            </a:br>
            <a:r>
              <a:rPr lang="en-US" sz="2600" dirty="0">
                <a:solidFill>
                  <a:srgbClr val="C00000"/>
                </a:solidFill>
                <a:effectLst/>
                <a:ea typeface="華康儷中黑" panose="020B0509000000000000" pitchFamily="49" charset="-120"/>
                <a:cs typeface="Futura Book"/>
              </a:rPr>
              <a:t>Annual earning potential of</a:t>
            </a:r>
            <a:br>
              <a:rPr lang="en-US" sz="2600" dirty="0">
                <a:solidFill>
                  <a:srgbClr val="C00000"/>
                </a:solidFill>
                <a:effectLst/>
                <a:ea typeface="華康儷中黑" panose="020B0509000000000000" pitchFamily="49" charset="-120"/>
                <a:cs typeface="Futura Book"/>
              </a:rPr>
            </a:br>
            <a:r>
              <a:rPr lang="en-US" sz="2600" dirty="0">
                <a:solidFill>
                  <a:srgbClr val="C00000"/>
                </a:solidFill>
                <a:effectLst/>
                <a:ea typeface="華康儷中黑" panose="020B0509000000000000" pitchFamily="49" charset="-120"/>
                <a:cs typeface="Futura Book"/>
              </a:rPr>
              <a:t>HK$837,200</a:t>
            </a:r>
          </a:p>
          <a:p>
            <a:pPr algn="ctr" defTabSz="913509">
              <a:lnSpc>
                <a:spcPct val="90000"/>
              </a:lnSpc>
            </a:pPr>
            <a:r>
              <a:rPr lang="en-US" sz="2600" b="0" dirty="0">
                <a:solidFill>
                  <a:srgbClr val="C00000"/>
                </a:solidFill>
                <a:effectLst/>
                <a:ea typeface="華康儷中黑" pitchFamily="49" charset="-120"/>
                <a:cs typeface="Futura Book"/>
              </a:rPr>
              <a:t> </a:t>
            </a:r>
          </a:p>
        </p:txBody>
      </p:sp>
      <p:sp>
        <p:nvSpPr>
          <p:cNvPr id="49" name="TextBox 48"/>
          <p:cNvSpPr txBox="1"/>
          <p:nvPr/>
        </p:nvSpPr>
        <p:spPr>
          <a:xfrm>
            <a:off x="4343400" y="3962419"/>
            <a:ext cx="1905000" cy="1061829"/>
          </a:xfrm>
          <a:prstGeom prst="rect">
            <a:avLst/>
          </a:prstGeom>
          <a:noFill/>
        </p:spPr>
        <p:txBody>
          <a:bodyPr wrap="square" lIns="91350" tIns="45675" rIns="91350" bIns="45675" rtlCol="0">
            <a:spAutoFit/>
          </a:bodyPr>
          <a:lstStyle/>
          <a:p>
            <a:pPr algn="ctr" defTabSz="913509">
              <a:lnSpc>
                <a:spcPct val="90000"/>
              </a:lnSpc>
            </a:pPr>
            <a:r>
              <a:rPr lang="zh-CN" altLang="en-US" sz="1400" dirty="0">
                <a:solidFill>
                  <a:srgbClr val="2C4E8B"/>
                </a:solidFill>
                <a:ea typeface="華康儷中黑" pitchFamily="49" charset="-120"/>
                <a:cs typeface="Century Gothic"/>
              </a:rPr>
              <a:t>重複此過程以達成</a:t>
            </a:r>
            <a:r>
              <a:rPr lang="en-US" altLang="zh-CN" sz="1400" dirty="0">
                <a:solidFill>
                  <a:srgbClr val="2C4E8B"/>
                </a:solidFill>
                <a:ea typeface="華康儷中黑" pitchFamily="49" charset="-120"/>
                <a:cs typeface="Century Gothic"/>
              </a:rPr>
              <a:t/>
            </a:r>
            <a:br>
              <a:rPr lang="en-US" altLang="zh-CN" sz="1400" dirty="0">
                <a:solidFill>
                  <a:srgbClr val="2C4E8B"/>
                </a:solidFill>
                <a:ea typeface="華康儷中黑" pitchFamily="49" charset="-120"/>
                <a:cs typeface="Century Gothic"/>
              </a:rPr>
            </a:br>
            <a:r>
              <a:rPr lang="zh-CN" altLang="en-US" sz="1400" dirty="0">
                <a:solidFill>
                  <a:srgbClr val="2C4E8B"/>
                </a:solidFill>
                <a:ea typeface="華康儷中黑" pitchFamily="49" charset="-120"/>
                <a:cs typeface="Century Gothic"/>
              </a:rPr>
              <a:t>每週收入潛力</a:t>
            </a:r>
            <a:endParaRPr lang="en-US" altLang="zh-CN" sz="1400" dirty="0">
              <a:solidFill>
                <a:srgbClr val="2C4E8B"/>
              </a:solidFill>
              <a:ea typeface="華康儷中黑" pitchFamily="49" charset="-120"/>
              <a:cs typeface="Century Gothic"/>
            </a:endParaRPr>
          </a:p>
          <a:p>
            <a:pPr algn="ctr" defTabSz="913509">
              <a:lnSpc>
                <a:spcPct val="90000"/>
              </a:lnSpc>
            </a:pPr>
            <a:r>
              <a:rPr lang="en-US" sz="1400" b="1" dirty="0">
                <a:solidFill>
                  <a:srgbClr val="2C4E8B"/>
                </a:solidFill>
                <a:ea typeface="華康儷中黑" panose="020B0509000000000000" pitchFamily="49" charset="-120"/>
                <a:cs typeface="Century Gothic"/>
              </a:rPr>
              <a:t>Repeats To Achieve </a:t>
            </a:r>
            <a:br>
              <a:rPr lang="en-US" sz="1400" b="1" dirty="0">
                <a:solidFill>
                  <a:srgbClr val="2C4E8B"/>
                </a:solidFill>
                <a:ea typeface="華康儷中黑" panose="020B0509000000000000" pitchFamily="49" charset="-120"/>
                <a:cs typeface="Century Gothic"/>
              </a:rPr>
            </a:br>
            <a:r>
              <a:rPr lang="en-US" sz="1400" b="1" dirty="0">
                <a:solidFill>
                  <a:srgbClr val="2C4E8B"/>
                </a:solidFill>
                <a:ea typeface="華康儷中黑" panose="020B0509000000000000" pitchFamily="49" charset="-120"/>
                <a:cs typeface="Century Gothic"/>
              </a:rPr>
              <a:t>Weekly Potential</a:t>
            </a:r>
          </a:p>
          <a:p>
            <a:pPr algn="ctr" defTabSz="913509">
              <a:lnSpc>
                <a:spcPct val="90000"/>
              </a:lnSpc>
            </a:pPr>
            <a:endParaRPr lang="en-US" sz="1400" dirty="0">
              <a:solidFill>
                <a:srgbClr val="2C4E8B"/>
              </a:solidFill>
              <a:ea typeface="華康儷中黑" pitchFamily="49" charset="-120"/>
              <a:cs typeface="Century Gothic"/>
            </a:endParaRPr>
          </a:p>
        </p:txBody>
      </p:sp>
      <p:sp>
        <p:nvSpPr>
          <p:cNvPr id="38" name="TextBox 37"/>
          <p:cNvSpPr txBox="1"/>
          <p:nvPr/>
        </p:nvSpPr>
        <p:spPr>
          <a:xfrm>
            <a:off x="7086600" y="2062270"/>
            <a:ext cx="1752600" cy="757130"/>
          </a:xfrm>
          <a:prstGeom prst="rect">
            <a:avLst/>
          </a:prstGeom>
          <a:noFill/>
        </p:spPr>
        <p:txBody>
          <a:bodyPr wrap="square" lIns="91350" tIns="45675" rIns="91350" bIns="45675" rtlCol="0">
            <a:spAutoFit/>
          </a:bodyPr>
          <a:lstStyle/>
          <a:p>
            <a:pPr defTabSz="913509">
              <a:lnSpc>
                <a:spcPct val="90000"/>
              </a:lnSpc>
            </a:pPr>
            <a:r>
              <a:rPr lang="en-US" sz="1200" dirty="0">
                <a:solidFill>
                  <a:srgbClr val="2C4E8B"/>
                </a:solidFill>
                <a:ea typeface="LiHei Pro" pitchFamily="2" charset="-120"/>
                <a:cs typeface="Century Gothic"/>
              </a:rPr>
              <a:t>= </a:t>
            </a:r>
            <a:r>
              <a:rPr lang="en-US" altLang="zh-TW" sz="1200" dirty="0">
                <a:solidFill>
                  <a:srgbClr val="2C4E8B"/>
                </a:solidFill>
                <a:ea typeface="LiHei Pro" pitchFamily="2" charset="-120"/>
                <a:cs typeface="Century Gothic"/>
              </a:rPr>
              <a:t>HK$11,500</a:t>
            </a:r>
            <a:endParaRPr lang="en-US" sz="1200" dirty="0">
              <a:solidFill>
                <a:srgbClr val="2C4E8B"/>
              </a:solidFill>
              <a:ea typeface="LiHei Pro" pitchFamily="2" charset="-120"/>
              <a:cs typeface="Century Gothic"/>
            </a:endParaRPr>
          </a:p>
          <a:p>
            <a:pPr defTabSz="913509">
              <a:lnSpc>
                <a:spcPct val="90000"/>
              </a:lnSpc>
            </a:pPr>
            <a:r>
              <a:rPr lang="en-US" sz="1200" u="sng" dirty="0">
                <a:solidFill>
                  <a:srgbClr val="2C4E8B"/>
                </a:solidFill>
                <a:ea typeface="LiHei Pro" pitchFamily="2" charset="-120"/>
                <a:cs typeface="Century Gothic"/>
              </a:rPr>
              <a:t>+ </a:t>
            </a:r>
            <a:r>
              <a:rPr lang="en-US" sz="1200" u="sng" dirty="0">
                <a:solidFill>
                  <a:srgbClr val="FF0000"/>
                </a:solidFill>
                <a:ea typeface="LiHei Pro" pitchFamily="2" charset="-120"/>
                <a:cs typeface="Century Gothic"/>
              </a:rPr>
              <a:t>HK$4,600 </a:t>
            </a:r>
            <a:r>
              <a:rPr lang="zh-TW" altLang="en-US" sz="1200" u="sng" dirty="0">
                <a:solidFill>
                  <a:srgbClr val="FF0000"/>
                </a:solidFill>
                <a:ea typeface="LiHei Pro" pitchFamily="2" charset="-120"/>
                <a:cs typeface="Century Gothic"/>
              </a:rPr>
              <a:t>管理</a:t>
            </a:r>
            <a:r>
              <a:rPr lang="zh-CN" altLang="en-US" sz="1200" u="sng" dirty="0">
                <a:solidFill>
                  <a:srgbClr val="FF0000"/>
                </a:solidFill>
                <a:ea typeface="LiHei Pro" pitchFamily="2" charset="-120"/>
                <a:cs typeface="Century Gothic"/>
              </a:rPr>
              <a:t>獎金 </a:t>
            </a:r>
            <a:r>
              <a:rPr lang="en-US" altLang="zh-CN" sz="1200" u="sng" dirty="0">
                <a:solidFill>
                  <a:srgbClr val="FF0000"/>
                </a:solidFill>
                <a:ea typeface="LiHei Pro" pitchFamily="2" charset="-120"/>
                <a:cs typeface="Century Gothic"/>
              </a:rPr>
              <a:t>Management Bonus</a:t>
            </a:r>
            <a:endParaRPr lang="en-US" sz="1200" u="sng" dirty="0">
              <a:solidFill>
                <a:srgbClr val="FF0000"/>
              </a:solidFill>
              <a:ea typeface="LiHei Pro" pitchFamily="2" charset="-120"/>
              <a:cs typeface="Century Gothic"/>
            </a:endParaRPr>
          </a:p>
          <a:p>
            <a:pPr defTabSz="913509">
              <a:lnSpc>
                <a:spcPct val="90000"/>
              </a:lnSpc>
            </a:pPr>
            <a:r>
              <a:rPr lang="en-US" sz="1200" dirty="0">
                <a:solidFill>
                  <a:srgbClr val="2C4E8B"/>
                </a:solidFill>
                <a:ea typeface="LiHei Pro" pitchFamily="2" charset="-120"/>
                <a:cs typeface="Century Gothic"/>
              </a:rPr>
              <a:t>HK$16,100</a:t>
            </a:r>
            <a:endParaRPr lang="en-US" sz="1200" dirty="0">
              <a:solidFill>
                <a:srgbClr val="FF0000"/>
              </a:solidFill>
              <a:ea typeface="LiHei Pro" pitchFamily="2" charset="-120"/>
              <a:cs typeface="Century Gothic"/>
            </a:endParaRPr>
          </a:p>
        </p:txBody>
      </p:sp>
      <p:sp>
        <p:nvSpPr>
          <p:cNvPr id="39" name="TextBox 38"/>
          <p:cNvSpPr txBox="1"/>
          <p:nvPr/>
        </p:nvSpPr>
        <p:spPr>
          <a:xfrm>
            <a:off x="7467601" y="2895601"/>
            <a:ext cx="1524000" cy="1015663"/>
          </a:xfrm>
          <a:prstGeom prst="rect">
            <a:avLst/>
          </a:prstGeom>
          <a:solidFill>
            <a:srgbClr val="39639D"/>
          </a:solidFill>
        </p:spPr>
        <p:txBody>
          <a:bodyPr wrap="square" lIns="91350" tIns="45675" rIns="91350" bIns="45675" rtlCol="0">
            <a:spAutoFit/>
          </a:bodyPr>
          <a:lstStyle/>
          <a:p>
            <a:pPr defTabSz="913509"/>
            <a:r>
              <a:rPr lang="zh-TW" altLang="en-US" sz="1200" dirty="0">
                <a:solidFill>
                  <a:prstClr val="white"/>
                </a:solidFill>
                <a:ea typeface="華康儷中黑" pitchFamily="49" charset="-120"/>
                <a:cs typeface="Futura Book"/>
              </a:rPr>
              <a:t>根據</a:t>
            </a:r>
            <a:r>
              <a:rPr lang="zh-CN" altLang="en-US" sz="1200" dirty="0">
                <a:solidFill>
                  <a:prstClr val="white"/>
                </a:solidFill>
                <a:ea typeface="華康儷中黑" pitchFamily="49" charset="-120"/>
                <a:cs typeface="Futura Book"/>
              </a:rPr>
              <a:t>紅利計</a:t>
            </a:r>
            <a:r>
              <a:rPr lang="zh-TW" altLang="en-US" sz="1200" dirty="0">
                <a:solidFill>
                  <a:prstClr val="white"/>
                </a:solidFill>
                <a:ea typeface="華康儷中黑" pitchFamily="49" charset="-120"/>
                <a:cs typeface="Futura Book"/>
              </a:rPr>
              <a:t>劃</a:t>
            </a:r>
            <a:r>
              <a:rPr lang="en-US" altLang="zh-CN" sz="1200" dirty="0">
                <a:solidFill>
                  <a:prstClr val="white"/>
                </a:solidFill>
                <a:ea typeface="華康儷中黑" pitchFamily="49" charset="-120"/>
                <a:cs typeface="Futura Book"/>
              </a:rPr>
              <a:t/>
            </a:r>
            <a:br>
              <a:rPr lang="en-US" altLang="zh-CN" sz="1200" dirty="0">
                <a:solidFill>
                  <a:prstClr val="white"/>
                </a:solidFill>
                <a:ea typeface="華康儷中黑" pitchFamily="49" charset="-120"/>
                <a:cs typeface="Futura Book"/>
              </a:rPr>
            </a:br>
            <a:r>
              <a:rPr lang="zh-CN" altLang="en-US" sz="1200" dirty="0">
                <a:solidFill>
                  <a:prstClr val="white"/>
                </a:solidFill>
                <a:ea typeface="華康儷中黑" pitchFamily="49" charset="-120"/>
                <a:cs typeface="Futura Book"/>
              </a:rPr>
              <a:t>賺取的</a:t>
            </a:r>
            <a:r>
              <a:rPr lang="zh-TW" altLang="en-US" sz="1200" dirty="0">
                <a:solidFill>
                  <a:prstClr val="white"/>
                </a:solidFill>
                <a:ea typeface="華康儷中黑" pitchFamily="49" charset="-120"/>
                <a:cs typeface="Futura Book"/>
              </a:rPr>
              <a:t>管理</a:t>
            </a:r>
            <a:r>
              <a:rPr lang="zh-CN" altLang="en-US" sz="1200" dirty="0">
                <a:solidFill>
                  <a:prstClr val="white"/>
                </a:solidFill>
                <a:ea typeface="華康儷中黑" pitchFamily="49" charset="-120"/>
                <a:cs typeface="Futura Book"/>
              </a:rPr>
              <a:t>獎金</a:t>
            </a:r>
            <a:endParaRPr lang="en-US" altLang="zh-CN" sz="1200" dirty="0">
              <a:solidFill>
                <a:prstClr val="white"/>
              </a:solidFill>
              <a:ea typeface="華康儷中黑" pitchFamily="49" charset="-120"/>
              <a:cs typeface="Futura Book"/>
            </a:endParaRPr>
          </a:p>
          <a:p>
            <a:pPr defTabSz="913509"/>
            <a:r>
              <a:rPr lang="en-US" sz="1200" dirty="0">
                <a:solidFill>
                  <a:prstClr val="white"/>
                </a:solidFill>
                <a:ea typeface="華康儷中黑" panose="020B0509000000000000" pitchFamily="49" charset="-120"/>
                <a:cs typeface="Futura Book"/>
              </a:rPr>
              <a:t>Management bonus earned according to compensation plan.</a:t>
            </a:r>
          </a:p>
        </p:txBody>
      </p:sp>
      <p:sp>
        <p:nvSpPr>
          <p:cNvPr id="40" name="Rectangle 39"/>
          <p:cNvSpPr/>
          <p:nvPr/>
        </p:nvSpPr>
        <p:spPr>
          <a:xfrm>
            <a:off x="1905000" y="6073273"/>
            <a:ext cx="7134628" cy="1109798"/>
          </a:xfrm>
          <a:prstGeom prst="rect">
            <a:avLst/>
          </a:prstGeom>
        </p:spPr>
        <p:txBody>
          <a:bodyPr wrap="square" lIns="91350" tIns="45675" rIns="91350" bIns="45675">
            <a:spAutoFit/>
          </a:bodyPr>
          <a:lstStyle/>
          <a:p>
            <a:pPr algn="ctr" defTabSz="913509">
              <a:lnSpc>
                <a:spcPct val="90000"/>
              </a:lnSpc>
            </a:pPr>
            <a:r>
              <a:rPr lang="zh-CN" altLang="en-US" dirty="0">
                <a:solidFill>
                  <a:srgbClr val="39639D"/>
                </a:solidFill>
                <a:ea typeface="華康儷中黑" pitchFamily="49" charset="-120"/>
                <a:cs typeface="Futura Book"/>
              </a:rPr>
              <a:t>業績點數</a:t>
            </a:r>
            <a:r>
              <a:rPr lang="en-US" dirty="0">
                <a:solidFill>
                  <a:srgbClr val="39639D"/>
                </a:solidFill>
                <a:ea typeface="華康儷中黑" pitchFamily="49" charset="-120"/>
                <a:cs typeface="Futura Book"/>
              </a:rPr>
              <a:t>(BV)</a:t>
            </a:r>
            <a:r>
              <a:rPr lang="zh-CN" altLang="en-US" dirty="0">
                <a:solidFill>
                  <a:srgbClr val="39639D"/>
                </a:solidFill>
                <a:ea typeface="華康儷中黑" pitchFamily="49" charset="-120"/>
                <a:cs typeface="Futura Book"/>
              </a:rPr>
              <a:t>的報酬</a:t>
            </a:r>
            <a:r>
              <a:rPr lang="zh-TW" altLang="en-US" dirty="0">
                <a:solidFill>
                  <a:srgbClr val="39639D"/>
                </a:solidFill>
                <a:ea typeface="華康儷中黑" pitchFamily="49" charset="-120"/>
                <a:cs typeface="Futura Book"/>
              </a:rPr>
              <a:t>按</a:t>
            </a:r>
            <a:r>
              <a:rPr lang="zh-CN" altLang="en-US" dirty="0">
                <a:solidFill>
                  <a:srgbClr val="39639D"/>
                </a:solidFill>
                <a:ea typeface="華康儷中黑" pitchFamily="49" charset="-120"/>
                <a:cs typeface="Futura Book"/>
              </a:rPr>
              <a:t>紅利計</a:t>
            </a:r>
            <a:r>
              <a:rPr lang="zh-TW" altLang="en-US" dirty="0">
                <a:solidFill>
                  <a:srgbClr val="39639D"/>
                </a:solidFill>
                <a:ea typeface="華康儷中黑" pitchFamily="49" charset="-120"/>
                <a:cs typeface="Futura Book"/>
              </a:rPr>
              <a:t>劃</a:t>
            </a:r>
            <a:r>
              <a:rPr lang="en-US" dirty="0">
                <a:solidFill>
                  <a:srgbClr val="39639D"/>
                </a:solidFill>
                <a:ea typeface="華康儷中黑" pitchFamily="49" charset="-120"/>
                <a:cs typeface="Futura Book"/>
              </a:rPr>
              <a:t>100%</a:t>
            </a:r>
            <a:r>
              <a:rPr lang="zh-CN" altLang="en-US" dirty="0">
                <a:solidFill>
                  <a:srgbClr val="39639D"/>
                </a:solidFill>
                <a:ea typeface="華康儷中黑" pitchFamily="49" charset="-120"/>
                <a:cs typeface="Futura Book"/>
              </a:rPr>
              <a:t>被分享</a:t>
            </a:r>
            <a:endParaRPr lang="en-US" altLang="zh-CN" dirty="0">
              <a:solidFill>
                <a:srgbClr val="39639D"/>
              </a:solidFill>
              <a:ea typeface="華康儷中黑" pitchFamily="49" charset="-120"/>
              <a:cs typeface="Futura Book"/>
            </a:endParaRPr>
          </a:p>
          <a:p>
            <a:pPr algn="ctr" defTabSz="913509">
              <a:lnSpc>
                <a:spcPct val="90000"/>
              </a:lnSpc>
            </a:pPr>
            <a:r>
              <a:rPr lang="en-US" dirty="0">
                <a:solidFill>
                  <a:srgbClr val="39639D"/>
                </a:solidFill>
                <a:ea typeface="華康儷中黑" panose="020B0509000000000000" pitchFamily="49" charset="-120"/>
                <a:cs typeface="Futura Book"/>
              </a:rPr>
              <a:t>Business Volume (BV) compensation is shared 100% according to compensation plan.</a:t>
            </a:r>
          </a:p>
          <a:p>
            <a:pPr algn="ctr" defTabSz="913509">
              <a:lnSpc>
                <a:spcPct val="90000"/>
              </a:lnSpc>
            </a:pPr>
            <a:endParaRPr lang="en-US" dirty="0">
              <a:solidFill>
                <a:srgbClr val="39639D"/>
              </a:solidFill>
              <a:ea typeface="華康儷中黑" panose="020B0509000000000000" pitchFamily="49" charset="-120"/>
              <a:cs typeface="Futura Book"/>
            </a:endParaRPr>
          </a:p>
        </p:txBody>
      </p:sp>
      <p:pic>
        <p:nvPicPr>
          <p:cNvPr id="3" name="Picture 2" descr="HKBonus.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4572000" y="2286000"/>
            <a:ext cx="1574800" cy="1534420"/>
          </a:xfrm>
          <a:prstGeom prst="rect">
            <a:avLst/>
          </a:prstGeom>
        </p:spPr>
      </p:pic>
      <p:sp>
        <p:nvSpPr>
          <p:cNvPr id="41" name="TextBox 40"/>
          <p:cNvSpPr txBox="1"/>
          <p:nvPr/>
        </p:nvSpPr>
        <p:spPr>
          <a:xfrm>
            <a:off x="76200" y="3941000"/>
            <a:ext cx="2641602" cy="1065420"/>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400" dirty="0">
                <a:solidFill>
                  <a:srgbClr val="39639D"/>
                </a:solidFill>
                <a:cs typeface="Futura Book"/>
              </a:rPr>
              <a:t>Additional requirements include training and basic monthly requirements. Same as other </a:t>
            </a:r>
            <a:r>
              <a:rPr lang="en-US" sz="1400" dirty="0" err="1">
                <a:solidFill>
                  <a:srgbClr val="39639D"/>
                </a:solidFill>
                <a:cs typeface="Futura Book"/>
              </a:rPr>
              <a:t>UnFranchise</a:t>
            </a:r>
            <a:r>
              <a:rPr lang="zh-CN" altLang="en-US" sz="1400" dirty="0">
                <a:solidFill>
                  <a:srgbClr val="39639D"/>
                </a:solidFill>
                <a:ea typeface="華康儷中黑" pitchFamily="49" charset="-120"/>
                <a:cs typeface="Times New Roman"/>
              </a:rPr>
              <a:t>™ </a:t>
            </a:r>
            <a:r>
              <a:rPr lang="en-US" sz="1400" dirty="0">
                <a:solidFill>
                  <a:srgbClr val="39639D"/>
                </a:solidFill>
                <a:cs typeface="Futura Book"/>
              </a:rPr>
              <a:t>Owners.</a:t>
            </a:r>
          </a:p>
        </p:txBody>
      </p:sp>
      <p:sp>
        <p:nvSpPr>
          <p:cNvPr id="42" name="TextBox 41"/>
          <p:cNvSpPr txBox="1"/>
          <p:nvPr/>
        </p:nvSpPr>
        <p:spPr>
          <a:xfrm>
            <a:off x="76200" y="4986968"/>
            <a:ext cx="2667000" cy="871521"/>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400" dirty="0">
                <a:solidFill>
                  <a:srgbClr val="39639D"/>
                </a:solidFill>
                <a:cs typeface="Futura Book"/>
              </a:rPr>
              <a:t>Add additional Market Hong Kong professionals to support development of additional locations or referrals.</a:t>
            </a:r>
          </a:p>
        </p:txBody>
      </p:sp>
      <p:sp>
        <p:nvSpPr>
          <p:cNvPr id="43" name="TextBox 42"/>
          <p:cNvSpPr txBox="1"/>
          <p:nvPr/>
        </p:nvSpPr>
        <p:spPr>
          <a:xfrm>
            <a:off x="76200" y="5834098"/>
            <a:ext cx="2209800" cy="871521"/>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400" dirty="0">
                <a:solidFill>
                  <a:srgbClr val="39639D"/>
                </a:solidFill>
                <a:cs typeface="Futura Book"/>
              </a:rPr>
              <a:t>Market Hong Kong professionals partner to provide business development support.</a:t>
            </a:r>
          </a:p>
        </p:txBody>
      </p:sp>
      <p:sp>
        <p:nvSpPr>
          <p:cNvPr id="44" name="TextBox 43"/>
          <p:cNvSpPr txBox="1"/>
          <p:nvPr/>
        </p:nvSpPr>
        <p:spPr>
          <a:xfrm>
            <a:off x="76200" y="3090898"/>
            <a:ext cx="2946402" cy="871521"/>
          </a:xfrm>
          <a:prstGeom prst="rect">
            <a:avLst/>
          </a:prstGeom>
          <a:noFill/>
        </p:spPr>
        <p:txBody>
          <a:bodyPr wrap="square" lIns="91350" tIns="45675" rIns="91350" bIns="45675" rtlCol="0">
            <a:spAutoFit/>
          </a:bodyPr>
          <a:lstStyle/>
          <a:p>
            <a:pPr marL="177629" indent="-177629" defTabSz="913509">
              <a:lnSpc>
                <a:spcPct val="90000"/>
              </a:lnSpc>
              <a:buFont typeface="Arial" pitchFamily="34" charset="0"/>
              <a:buChar char="•"/>
            </a:pPr>
            <a:r>
              <a:rPr lang="en-US" sz="1400" dirty="0">
                <a:solidFill>
                  <a:srgbClr val="39639D"/>
                </a:solidFill>
                <a:cs typeface="Futura Book"/>
              </a:rPr>
              <a:t>HP Distributor Account provides unlimited income potential to leverage additional business development. </a:t>
            </a:r>
          </a:p>
        </p:txBody>
      </p:sp>
    </p:spTree>
    <p:extLst>
      <p:ext uri="{BB962C8B-B14F-4D97-AF65-F5344CB8AC3E}">
        <p14:creationId xmlns="" xmlns:p14="http://schemas.microsoft.com/office/powerpoint/2010/main" val="3655465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down)">
                                      <p:cBhvr>
                                        <p:cTn id="75" dur="500"/>
                                        <p:tgtEl>
                                          <p:spTgt spid="76"/>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childTnLst>
                          </p:cTn>
                        </p:par>
                        <p:par>
                          <p:cTn id="87" fill="hold">
                            <p:stCondLst>
                              <p:cond delay="3500"/>
                            </p:stCondLst>
                            <p:childTnLst>
                              <p:par>
                                <p:cTn id="88" presetID="22" presetClass="entr" presetSubtype="4" fill="hold"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childTnLst>
                          </p:cTn>
                        </p:par>
                        <p:par>
                          <p:cTn id="98" fill="hold">
                            <p:stCondLst>
                              <p:cond delay="45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5000"/>
                            </p:stCondLst>
                            <p:childTnLst>
                              <p:par>
                                <p:cTn id="103" presetID="22" presetClass="entr" presetSubtype="4"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down)">
                                      <p:cBhvr>
                                        <p:cTn id="105" dur="500"/>
                                        <p:tgtEl>
                                          <p:spTgt spid="78"/>
                                        </p:tgtEl>
                                      </p:cBhvr>
                                    </p:animEffec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childTnLst>
                          </p:cTn>
                        </p:par>
                        <p:par>
                          <p:cTn id="113" fill="hold">
                            <p:stCondLst>
                              <p:cond delay="6000"/>
                            </p:stCondLst>
                            <p:childTnLst>
                              <p:par>
                                <p:cTn id="114" presetID="10"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par>
                          <p:cTn id="117" fill="hold">
                            <p:stCondLst>
                              <p:cond delay="6500"/>
                            </p:stCondLst>
                            <p:childTnLst>
                              <p:par>
                                <p:cTn id="118" presetID="10" presetClass="entr" presetSubtype="0" fill="hold" grpId="0" nodeType="afterEffect">
                                  <p:stCondLst>
                                    <p:cond delay="0"/>
                                  </p:stCondLst>
                                  <p:childTnLst>
                                    <p:set>
                                      <p:cBhvr>
                                        <p:cTn id="119" dur="1" fill="hold">
                                          <p:stCondLst>
                                            <p:cond delay="0"/>
                                          </p:stCondLst>
                                        </p:cTn>
                                        <p:tgtEl>
                                          <p:spTgt spid="38">
                                            <p:txEl>
                                              <p:pRg st="0" end="0"/>
                                            </p:txEl>
                                          </p:spTgt>
                                        </p:tgtEl>
                                        <p:attrNameLst>
                                          <p:attrName>style.visibility</p:attrName>
                                        </p:attrNameLst>
                                      </p:cBhvr>
                                      <p:to>
                                        <p:strVal val="visible"/>
                                      </p:to>
                                    </p:set>
                                    <p:animEffect transition="in" filter="fade">
                                      <p:cBhvr>
                                        <p:cTn id="120" dur="500"/>
                                        <p:tgtEl>
                                          <p:spTgt spid="38">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8">
                                            <p:txEl>
                                              <p:pRg st="1" end="1"/>
                                            </p:txEl>
                                          </p:spTgt>
                                        </p:tgtEl>
                                        <p:attrNameLst>
                                          <p:attrName>style.visibility</p:attrName>
                                        </p:attrNameLst>
                                      </p:cBhvr>
                                      <p:to>
                                        <p:strVal val="visible"/>
                                      </p:to>
                                    </p:set>
                                    <p:animEffect transition="in" filter="fade">
                                      <p:cBhvr>
                                        <p:cTn id="125" dur="500"/>
                                        <p:tgtEl>
                                          <p:spTgt spid="38">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8">
                                            <p:txEl>
                                              <p:pRg st="2" end="2"/>
                                            </p:txEl>
                                          </p:spTgt>
                                        </p:tgtEl>
                                        <p:attrNameLst>
                                          <p:attrName>style.visibility</p:attrName>
                                        </p:attrNameLst>
                                      </p:cBhvr>
                                      <p:to>
                                        <p:strVal val="visible"/>
                                      </p:to>
                                    </p:set>
                                    <p:animEffect transition="in" filter="fade">
                                      <p:cBhvr>
                                        <p:cTn id="130" dur="500"/>
                                        <p:tgtEl>
                                          <p:spTgt spid="38">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childTnLst>
                          </p:cTn>
                        </p:par>
                        <p:par>
                          <p:cTn id="136" fill="hold">
                            <p:stCondLst>
                              <p:cond delay="500"/>
                            </p:stCondLst>
                            <p:childTnLst>
                              <p:par>
                                <p:cTn id="137" presetID="22" presetClass="entr" presetSubtype="8"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left)">
                                      <p:cBhvr>
                                        <p:cTn id="139" dur="500"/>
                                        <p:tgtEl>
                                          <p:spTgt spid="49"/>
                                        </p:tgtEl>
                                      </p:cBhvr>
                                    </p:animEffect>
                                  </p:childTnLst>
                                </p:cTn>
                              </p:par>
                            </p:childTnLst>
                          </p:cTn>
                        </p:par>
                        <p:par>
                          <p:cTn id="140" fill="hold">
                            <p:stCondLst>
                              <p:cond delay="1000"/>
                            </p:stCondLst>
                            <p:childTnLst>
                              <p:par>
                                <p:cTn id="141" presetID="10" presetClass="entr" presetSubtype="0" fill="hold" grpId="0"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childTnLst>
                          </p:cTn>
                        </p:par>
                        <p:par>
                          <p:cTn id="144" fill="hold">
                            <p:stCondLst>
                              <p:cond delay="1500"/>
                            </p:stCondLst>
                            <p:childTnLst>
                              <p:par>
                                <p:cTn id="145" presetID="10" presetClass="entr" presetSubtype="0" fill="hold" nodeType="after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4" grpId="0"/>
      <p:bldP spid="62" grpId="0"/>
      <p:bldP spid="63" grpId="0"/>
      <p:bldP spid="64" grpId="0"/>
      <p:bldP spid="65" grpId="0"/>
      <p:bldP spid="66" grpId="0"/>
      <p:bldP spid="67" grpId="0"/>
      <p:bldP spid="68" grpId="0"/>
      <p:bldP spid="69" grpId="0"/>
      <p:bldP spid="70" grpId="0"/>
      <p:bldP spid="71" grpId="0"/>
      <p:bldP spid="72" grpId="0"/>
      <p:bldP spid="73" grpId="0"/>
      <p:bldP spid="29" grpId="0"/>
      <p:bldP spid="49" grpId="0"/>
      <p:bldP spid="38" grpId="0" build="allAtOnce"/>
      <p:bldP spid="39" grpId="0" animBg="1"/>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email">
            <a:alphaModFix amt="65000"/>
            <a:extLst>
              <a:ext uri="{28A0092B-C50C-407E-A947-70E740481C1C}">
                <a14:useLocalDpi xmlns="" xmlns:a14="http://schemas.microsoft.com/office/drawing/2010/main"/>
              </a:ext>
            </a:extLst>
          </a:blip>
          <a:stretch>
            <a:fillRect/>
          </a:stretch>
        </p:blipFill>
        <p:spPr>
          <a:xfrm>
            <a:off x="4330701" y="3333798"/>
            <a:ext cx="990600" cy="685800"/>
          </a:xfrm>
          <a:prstGeom prst="rect">
            <a:avLst/>
          </a:prstGeom>
          <a:ln>
            <a:noFill/>
          </a:ln>
        </p:spPr>
      </p:pic>
      <p:pic>
        <p:nvPicPr>
          <p:cNvPr id="30" name="Picture 29"/>
          <p:cNvPicPr>
            <a:picLocks noChangeAspect="1"/>
          </p:cNvPicPr>
          <p:nvPr/>
        </p:nvPicPr>
        <p:blipFill>
          <a:blip r:embed="rId3" cstate="email">
            <a:alphaModFix amt="65000"/>
            <a:extLst>
              <a:ext uri="{28A0092B-C50C-407E-A947-70E740481C1C}">
                <a14:useLocalDpi xmlns="" xmlns:a14="http://schemas.microsoft.com/office/drawing/2010/main"/>
              </a:ext>
            </a:extLst>
          </a:blip>
          <a:stretch>
            <a:fillRect/>
          </a:stretch>
        </p:blipFill>
        <p:spPr>
          <a:xfrm>
            <a:off x="5587998" y="3333798"/>
            <a:ext cx="990600" cy="685800"/>
          </a:xfrm>
          <a:prstGeom prst="rect">
            <a:avLst/>
          </a:prstGeom>
          <a:ln>
            <a:noFill/>
          </a:ln>
        </p:spPr>
      </p:pic>
      <p:pic>
        <p:nvPicPr>
          <p:cNvPr id="27" name="Picture 26"/>
          <p:cNvPicPr>
            <a:picLocks noChangeAspect="1"/>
          </p:cNvPicPr>
          <p:nvPr/>
        </p:nvPicPr>
        <p:blipFill>
          <a:blip r:embed="rId3" cstate="email">
            <a:alphaModFix amt="65000"/>
            <a:extLst>
              <a:ext uri="{28A0092B-C50C-407E-A947-70E740481C1C}">
                <a14:useLocalDpi xmlns="" xmlns:a14="http://schemas.microsoft.com/office/drawing/2010/main"/>
              </a:ext>
            </a:extLst>
          </a:blip>
          <a:stretch>
            <a:fillRect/>
          </a:stretch>
        </p:blipFill>
        <p:spPr>
          <a:xfrm>
            <a:off x="7814736" y="5086398"/>
            <a:ext cx="685800" cy="533400"/>
          </a:xfrm>
          <a:prstGeom prst="rect">
            <a:avLst/>
          </a:prstGeom>
          <a:ln>
            <a:noFill/>
          </a:ln>
        </p:spPr>
      </p:pic>
      <p:pic>
        <p:nvPicPr>
          <p:cNvPr id="26" name="Picture 25"/>
          <p:cNvPicPr>
            <a:picLocks noChangeAspect="1"/>
          </p:cNvPicPr>
          <p:nvPr/>
        </p:nvPicPr>
        <p:blipFill>
          <a:blip r:embed="rId3" cstate="email">
            <a:alphaModFix amt="65000"/>
            <a:extLst>
              <a:ext uri="{28A0092B-C50C-407E-A947-70E740481C1C}">
                <a14:useLocalDpi xmlns="" xmlns:a14="http://schemas.microsoft.com/office/drawing/2010/main"/>
              </a:ext>
            </a:extLst>
          </a:blip>
          <a:stretch>
            <a:fillRect/>
          </a:stretch>
        </p:blipFill>
        <p:spPr>
          <a:xfrm>
            <a:off x="2391831" y="5086398"/>
            <a:ext cx="685800" cy="533400"/>
          </a:xfrm>
          <a:prstGeom prst="rect">
            <a:avLst/>
          </a:prstGeom>
          <a:ln>
            <a:noFill/>
          </a:ln>
        </p:spPr>
      </p:pic>
      <p:pic>
        <p:nvPicPr>
          <p:cNvPr id="3" name="Picture 2"/>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2286019" y="1295401"/>
            <a:ext cx="6414481" cy="4781598"/>
          </a:xfrm>
          <a:prstGeom prst="rect">
            <a:avLst/>
          </a:prstGeom>
        </p:spPr>
      </p:pic>
      <p:pic>
        <p:nvPicPr>
          <p:cNvPr id="4" name="Picture 3"/>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4379325" y="3213273"/>
            <a:ext cx="881706" cy="1304925"/>
          </a:xfrm>
          <a:prstGeom prst="rect">
            <a:avLst/>
          </a:prstGeom>
        </p:spPr>
      </p:pic>
      <p:sp>
        <p:nvSpPr>
          <p:cNvPr id="2" name="Title 2"/>
          <p:cNvSpPr>
            <a:spLocks noGrp="1"/>
          </p:cNvSpPr>
          <p:nvPr>
            <p:ph type="title"/>
          </p:nvPr>
        </p:nvSpPr>
        <p:spPr>
          <a:xfrm>
            <a:off x="0" y="0"/>
            <a:ext cx="9144000" cy="1143000"/>
          </a:xfrm>
        </p:spPr>
        <p:txBody>
          <a:bodyPr>
            <a:noAutofit/>
          </a:bodyPr>
          <a:lstStyle/>
          <a:p>
            <a:pPr>
              <a:lnSpc>
                <a:spcPct val="90000"/>
              </a:lnSpc>
            </a:pPr>
            <a:r>
              <a:rPr lang="zh-CN" altLang="en-US" sz="2600" dirty="0">
                <a:solidFill>
                  <a:srgbClr val="39639D"/>
                </a:solidFill>
                <a:latin typeface="Trebuchet MS" pitchFamily="34" charset="0"/>
                <a:ea typeface="LiHei Pro" pitchFamily="2" charset="-120"/>
                <a:cs typeface="Futura Book"/>
              </a:rPr>
              <a:t>第二選項：</a:t>
            </a:r>
            <a:r>
              <a:rPr lang="zh-CN" altLang="en-US" sz="2600" dirty="0">
                <a:solidFill>
                  <a:srgbClr val="39639D"/>
                </a:solidFill>
                <a:latin typeface="Trebuchet MS" pitchFamily="34" charset="0"/>
                <a:ea typeface="LiHei Pro" pitchFamily="2" charset="-120"/>
              </a:rPr>
              <a:t>國際</a:t>
            </a:r>
            <a:r>
              <a:rPr lang="en-US" altLang="zh-CN" sz="2600" dirty="0">
                <a:solidFill>
                  <a:srgbClr val="39639D"/>
                </a:solidFill>
                <a:latin typeface="Trebuchet MS" pitchFamily="34" charset="0"/>
                <a:ea typeface="LiHei Pro" pitchFamily="2" charset="-120"/>
              </a:rPr>
              <a:t>HP</a:t>
            </a:r>
            <a:r>
              <a:rPr lang="zh-CN" altLang="en-US" sz="2600" dirty="0">
                <a:solidFill>
                  <a:srgbClr val="39639D"/>
                </a:solidFill>
                <a:latin typeface="Trebuchet MS" pitchFamily="34" charset="0"/>
                <a:ea typeface="LiHei Pro" pitchFamily="2" charset="-120"/>
              </a:rPr>
              <a:t>帳戶</a:t>
            </a:r>
            <a:r>
              <a:rPr lang="zh-TW" altLang="en-US" sz="2600" dirty="0">
                <a:solidFill>
                  <a:srgbClr val="39639D"/>
                </a:solidFill>
                <a:latin typeface="Trebuchet MS" pitchFamily="34" charset="0"/>
                <a:ea typeface="LiHei Pro" pitchFamily="2" charset="-120"/>
              </a:rPr>
              <a:t> </a:t>
            </a:r>
            <a:r>
              <a:rPr lang="en-US" sz="2600" dirty="0">
                <a:solidFill>
                  <a:srgbClr val="39639D"/>
                </a:solidFill>
                <a:latin typeface="Trebuchet MS" pitchFamily="34" charset="0"/>
                <a:ea typeface="LiHei Pro" pitchFamily="2" charset="-120"/>
                <a:cs typeface="Futura Book"/>
              </a:rPr>
              <a:t>— </a:t>
            </a:r>
            <a:r>
              <a:rPr lang="zh-CN" altLang="en-US" sz="2600" dirty="0">
                <a:solidFill>
                  <a:srgbClr val="39639D"/>
                </a:solidFill>
                <a:latin typeface="Trebuchet MS" pitchFamily="34" charset="0"/>
                <a:ea typeface="LiHei Pro" pitchFamily="2" charset="-120"/>
                <a:cs typeface="Futura Book"/>
              </a:rPr>
              <a:t>借力使力</a:t>
            </a:r>
            <a:r>
              <a:rPr lang="en-US" sz="2600" dirty="0">
                <a:solidFill>
                  <a:srgbClr val="39639D"/>
                </a:solidFill>
                <a:latin typeface="Trebuchet MS" pitchFamily="34" charset="0"/>
                <a:ea typeface="LiHei Pro" pitchFamily="2" charset="-120"/>
                <a:cs typeface="Futura Book"/>
              </a:rPr>
              <a:t> </a:t>
            </a:r>
            <a:br>
              <a:rPr lang="en-US" sz="2600" dirty="0">
                <a:solidFill>
                  <a:srgbClr val="39639D"/>
                </a:solidFill>
                <a:latin typeface="Trebuchet MS" pitchFamily="34" charset="0"/>
                <a:ea typeface="LiHei Pro" pitchFamily="2" charset="-120"/>
                <a:cs typeface="Futura Book"/>
              </a:rPr>
            </a:br>
            <a:r>
              <a:rPr lang="zh-CN" altLang="en-US" sz="2600" dirty="0">
                <a:solidFill>
                  <a:srgbClr val="39639D"/>
                </a:solidFill>
                <a:latin typeface="Trebuchet MS" pitchFamily="34" charset="0"/>
                <a:ea typeface="LiHei Pro" pitchFamily="2" charset="-120"/>
                <a:cs typeface="Futura Book"/>
              </a:rPr>
              <a:t>開</a:t>
            </a:r>
            <a:r>
              <a:rPr lang="zh-TW" altLang="en-US" sz="2600" dirty="0">
                <a:solidFill>
                  <a:srgbClr val="39639D"/>
                </a:solidFill>
                <a:latin typeface="Trebuchet MS" pitchFamily="34" charset="0"/>
                <a:ea typeface="LiHei Pro" pitchFamily="2" charset="-120"/>
                <a:cs typeface="Futura Book"/>
              </a:rPr>
              <a:t>拓</a:t>
            </a:r>
            <a:r>
              <a:rPr lang="zh-CN" altLang="en-US" sz="2600" dirty="0">
                <a:solidFill>
                  <a:srgbClr val="39639D"/>
                </a:solidFill>
                <a:latin typeface="Trebuchet MS" pitchFamily="34" charset="0"/>
                <a:ea typeface="LiHei Pro" pitchFamily="2" charset="-120"/>
                <a:cs typeface="Futura Book"/>
              </a:rPr>
              <a:t>更多商業發展中心</a:t>
            </a:r>
            <a:r>
              <a:rPr lang="en-US" altLang="zh-CN" sz="2400" dirty="0">
                <a:solidFill>
                  <a:srgbClr val="39639D"/>
                </a:solidFill>
                <a:latin typeface="Calibri" panose="020F0502020204030204" pitchFamily="34" charset="0"/>
                <a:ea typeface="華康儷中黑" pitchFamily="49" charset="-120"/>
                <a:cs typeface="Futura Book"/>
              </a:rPr>
              <a:t/>
            </a:r>
            <a:br>
              <a:rPr lang="en-US" altLang="zh-CN" sz="2400" dirty="0">
                <a:solidFill>
                  <a:srgbClr val="39639D"/>
                </a:solidFill>
                <a:latin typeface="Calibri" panose="020F0502020204030204" pitchFamily="34" charset="0"/>
                <a:ea typeface="華康儷中黑" pitchFamily="49" charset="-120"/>
                <a:cs typeface="Futura Book"/>
              </a:rPr>
            </a:br>
            <a:r>
              <a:rPr lang="en-US" sz="2300" b="1" dirty="0">
                <a:solidFill>
                  <a:srgbClr val="39639D"/>
                </a:solidFill>
                <a:cs typeface="Futura Book"/>
              </a:rPr>
              <a:t>Option 2: </a:t>
            </a:r>
            <a:r>
              <a:rPr lang="en-US" sz="2300" dirty="0">
                <a:solidFill>
                  <a:srgbClr val="39639D"/>
                </a:solidFill>
                <a:cs typeface="Futura Book"/>
              </a:rPr>
              <a:t>HP Distributor Account — Leverage Additional Business Centers</a:t>
            </a:r>
            <a:endParaRPr lang="en-US" sz="2300" dirty="0">
              <a:solidFill>
                <a:srgbClr val="39639D"/>
              </a:solidFill>
              <a:latin typeface="Calibri" panose="020F0502020204030204" pitchFamily="34" charset="0"/>
              <a:ea typeface="華康儷中黑" pitchFamily="49" charset="-120"/>
              <a:cs typeface="Futura Book"/>
            </a:endParaRPr>
          </a:p>
        </p:txBody>
      </p:sp>
      <p:sp>
        <p:nvSpPr>
          <p:cNvPr id="28" name="TextBox 27"/>
          <p:cNvSpPr txBox="1"/>
          <p:nvPr/>
        </p:nvSpPr>
        <p:spPr>
          <a:xfrm>
            <a:off x="0" y="1683605"/>
            <a:ext cx="2819400" cy="830997"/>
          </a:xfrm>
          <a:prstGeom prst="rect">
            <a:avLst/>
          </a:prstGeom>
          <a:noFill/>
        </p:spPr>
        <p:txBody>
          <a:bodyPr wrap="square" lIns="91350" tIns="45675" rIns="91350" bIns="45675" rtlCol="0">
            <a:spAutoFit/>
          </a:bodyPr>
          <a:lstStyle/>
          <a:p>
            <a:pPr marL="342571" indent="-342571" defTabSz="913509">
              <a:buFont typeface="Arial" pitchFamily="34" charset="0"/>
              <a:buChar char="•"/>
            </a:pPr>
            <a:r>
              <a:rPr lang="zh-CN" altLang="en-US" sz="1600" dirty="0">
                <a:solidFill>
                  <a:srgbClr val="39639D"/>
                </a:solidFill>
                <a:ea typeface="華康儷中黑" pitchFamily="49" charset="-120"/>
                <a:cs typeface="Futura Book"/>
              </a:rPr>
              <a:t>借力於更多的美安公司／美安香港超連鎖</a:t>
            </a:r>
            <a:r>
              <a:rPr lang="zh-CN" altLang="en-US" sz="1600" dirty="0">
                <a:solidFill>
                  <a:srgbClr val="39639D"/>
                </a:solidFill>
                <a:ea typeface="華康儷中黑" pitchFamily="49" charset="-120"/>
                <a:cs typeface="Times New Roman"/>
              </a:rPr>
              <a:t>™</a:t>
            </a:r>
            <a:r>
              <a:rPr lang="zh-CN" altLang="en-US" sz="1600" dirty="0">
                <a:solidFill>
                  <a:srgbClr val="39639D"/>
                </a:solidFill>
                <a:ea typeface="華康儷中黑" pitchFamily="49" charset="-120"/>
                <a:cs typeface="Futura Book"/>
              </a:rPr>
              <a:t>店主，發展新的事業</a:t>
            </a:r>
            <a:endParaRPr lang="en-US" sz="1600" dirty="0">
              <a:solidFill>
                <a:srgbClr val="39639D"/>
              </a:solidFill>
              <a:ea typeface="華康儷中黑" pitchFamily="49" charset="-120"/>
              <a:cs typeface="Futura Book"/>
            </a:endParaRPr>
          </a:p>
        </p:txBody>
      </p:sp>
      <p:sp>
        <p:nvSpPr>
          <p:cNvPr id="31" name="TextBox 30"/>
          <p:cNvSpPr txBox="1"/>
          <p:nvPr/>
        </p:nvSpPr>
        <p:spPr>
          <a:xfrm>
            <a:off x="0" y="2438400"/>
            <a:ext cx="2209800" cy="1087796"/>
          </a:xfrm>
          <a:prstGeom prst="rect">
            <a:avLst/>
          </a:prstGeom>
          <a:noFill/>
        </p:spPr>
        <p:txBody>
          <a:bodyPr wrap="square" lIns="91350" tIns="45675" rIns="91350" bIns="45675" rtlCol="0">
            <a:spAutoFit/>
          </a:bodyPr>
          <a:lstStyle/>
          <a:p>
            <a:pPr marL="342571" indent="-342571" defTabSz="913509">
              <a:buFont typeface="Arial" pitchFamily="34" charset="0"/>
              <a:buChar char="•"/>
            </a:pPr>
            <a:r>
              <a:rPr lang="zh-CN" altLang="en-US" sz="1600" dirty="0">
                <a:solidFill>
                  <a:srgbClr val="39639D"/>
                </a:solidFill>
                <a:latin typeface="華康儷中黑" pitchFamily="49" charset="-120"/>
                <a:ea typeface="華康儷中黑" pitchFamily="49" charset="-120"/>
                <a:cs typeface="Futura Book"/>
              </a:rPr>
              <a:t>可透過連鎖分店加入建立更多商業發展中心。詳情請參</a:t>
            </a:r>
            <a:r>
              <a:rPr lang="zh-TW" altLang="en-US" sz="1600" dirty="0">
                <a:solidFill>
                  <a:srgbClr val="39639D"/>
                </a:solidFill>
                <a:latin typeface="華康儷中黑" pitchFamily="49" charset="-120"/>
                <a:ea typeface="華康儷中黑" pitchFamily="49" charset="-120"/>
                <a:cs typeface="Futura Book"/>
              </a:rPr>
              <a:t>閱</a:t>
            </a:r>
            <a:r>
              <a:rPr lang="zh-CN" altLang="en-US" sz="1600" dirty="0">
                <a:solidFill>
                  <a:srgbClr val="39639D"/>
                </a:solidFill>
                <a:latin typeface="華康儷中黑" pitchFamily="49" charset="-120"/>
                <a:ea typeface="華康儷中黑" pitchFamily="49" charset="-120"/>
                <a:cs typeface="Futura Book"/>
              </a:rPr>
              <a:t>完整的紅利計</a:t>
            </a:r>
            <a:r>
              <a:rPr lang="zh-TW" altLang="en-US" sz="1600" dirty="0">
                <a:solidFill>
                  <a:srgbClr val="39639D"/>
                </a:solidFill>
                <a:latin typeface="華康儷中黑" pitchFamily="49" charset="-120"/>
                <a:ea typeface="華康儷中黑" pitchFamily="49" charset="-120"/>
                <a:cs typeface="Futura Book"/>
              </a:rPr>
              <a:t>劃</a:t>
            </a:r>
            <a:endParaRPr lang="en-US" sz="1600" dirty="0">
              <a:solidFill>
                <a:srgbClr val="39639D"/>
              </a:solidFill>
              <a:latin typeface="華康儷中黑" pitchFamily="49" charset="-120"/>
              <a:ea typeface="華康儷中黑" pitchFamily="49" charset="-120"/>
              <a:cs typeface="Futura Book"/>
            </a:endParaRPr>
          </a:p>
        </p:txBody>
      </p:sp>
      <p:sp>
        <p:nvSpPr>
          <p:cNvPr id="32" name="TextBox 31"/>
          <p:cNvSpPr txBox="1"/>
          <p:nvPr/>
        </p:nvSpPr>
        <p:spPr>
          <a:xfrm>
            <a:off x="18" y="1132583"/>
            <a:ext cx="2988639" cy="584775"/>
          </a:xfrm>
          <a:prstGeom prst="rect">
            <a:avLst/>
          </a:prstGeom>
          <a:noFill/>
        </p:spPr>
        <p:txBody>
          <a:bodyPr wrap="square" lIns="91350" tIns="45675" rIns="91350" bIns="45675" rtlCol="0">
            <a:spAutoFit/>
          </a:bodyPr>
          <a:lstStyle/>
          <a:p>
            <a:pPr marL="342571" indent="-342571" defTabSz="913509">
              <a:buFont typeface="Arial" pitchFamily="34" charset="0"/>
              <a:buChar char="•"/>
            </a:pPr>
            <a:r>
              <a:rPr lang="zh-CN" altLang="en-US" sz="1600" dirty="0">
                <a:solidFill>
                  <a:srgbClr val="39639D"/>
                </a:solidFill>
                <a:latin typeface="華康儷中黑" pitchFamily="49" charset="-120"/>
                <a:ea typeface="華康儷中黑" pitchFamily="49" charset="-120"/>
                <a:cs typeface="Futura Book"/>
              </a:rPr>
              <a:t>你可選擇透過拓展更多商業發展中心增加收入</a:t>
            </a:r>
            <a:endParaRPr lang="en-US" sz="1600" dirty="0">
              <a:solidFill>
                <a:srgbClr val="39639D"/>
              </a:solidFill>
              <a:latin typeface="華康儷中黑" pitchFamily="49" charset="-120"/>
              <a:ea typeface="華康儷中黑" pitchFamily="49" charset="-120"/>
              <a:cs typeface="Futura Book"/>
            </a:endParaRPr>
          </a:p>
        </p:txBody>
      </p:sp>
      <p:pic>
        <p:nvPicPr>
          <p:cNvPr id="5" name="Picture 4"/>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286000" y="2759248"/>
            <a:ext cx="1405278" cy="3314117"/>
          </a:xfrm>
          <a:prstGeom prst="rect">
            <a:avLst/>
          </a:prstGeom>
        </p:spPr>
      </p:pic>
      <p:pic>
        <p:nvPicPr>
          <p:cNvPr id="7" name="Picture 6"/>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5650394" y="3213254"/>
            <a:ext cx="906163" cy="1309552"/>
          </a:xfrm>
          <a:prstGeom prst="rect">
            <a:avLst/>
          </a:prstGeom>
        </p:spPr>
      </p:pic>
      <p:pic>
        <p:nvPicPr>
          <p:cNvPr id="33" name="Picture 32"/>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7239001" y="2756656"/>
            <a:ext cx="1340870" cy="3314117"/>
          </a:xfrm>
          <a:prstGeom prst="rect">
            <a:avLst/>
          </a:prstGeom>
        </p:spPr>
      </p:pic>
      <p:pic>
        <p:nvPicPr>
          <p:cNvPr id="34" name="Picture 33" descr="NutraMetrixBV_ReferOfTeach_Revised_LS4_6.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593431" y="2181379"/>
            <a:ext cx="1752600" cy="182898"/>
          </a:xfrm>
          <a:prstGeom prst="rect">
            <a:avLst/>
          </a:prstGeom>
        </p:spPr>
      </p:pic>
      <p:pic>
        <p:nvPicPr>
          <p:cNvPr id="35" name="Picture 34" descr="NutraMetrixBV_ReferOfTeach_Revised_LS4_6.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593431" y="1984529"/>
            <a:ext cx="1752600" cy="182898"/>
          </a:xfrm>
          <a:prstGeom prst="rect">
            <a:avLst/>
          </a:prstGeom>
        </p:spPr>
      </p:pic>
      <p:pic>
        <p:nvPicPr>
          <p:cNvPr id="36" name="Picture 35" descr="NutraMetrixBV_ReferOfTeach_Revised_LS4_6.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593431" y="1797204"/>
            <a:ext cx="1752600" cy="182898"/>
          </a:xfrm>
          <a:prstGeom prst="rect">
            <a:avLst/>
          </a:prstGeom>
        </p:spPr>
      </p:pic>
      <p:pic>
        <p:nvPicPr>
          <p:cNvPr id="37" name="Picture 36" descr="NutraMetrixBV_ReferOfTeach_Revised_LS4_6.png"/>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593431" y="1603529"/>
            <a:ext cx="1752600" cy="182898"/>
          </a:xfrm>
          <a:prstGeom prst="rect">
            <a:avLst/>
          </a:prstGeom>
        </p:spPr>
      </p:pic>
      <p:sp>
        <p:nvSpPr>
          <p:cNvPr id="41" name="Title 2"/>
          <p:cNvSpPr txBox="1">
            <a:spLocks/>
          </p:cNvSpPr>
          <p:nvPr/>
        </p:nvSpPr>
        <p:spPr>
          <a:xfrm>
            <a:off x="914400" y="5334000"/>
            <a:ext cx="9144000" cy="1143000"/>
          </a:xfrm>
          <a:prstGeom prst="rect">
            <a:avLst/>
          </a:prstGeom>
        </p:spPr>
        <p:txBody>
          <a:bodyPr lIns="91350" tIns="45675" rIns="91350" bIns="45675"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defTabSz="913509">
              <a:lnSpc>
                <a:spcPct val="90000"/>
              </a:lnSpc>
            </a:pPr>
            <a:r>
              <a:rPr lang="zh-CN" altLang="en-US" sz="2600" b="0" dirty="0">
                <a:solidFill>
                  <a:srgbClr val="C00000"/>
                </a:solidFill>
                <a:effectLst/>
                <a:ea typeface="華康儷中黑" pitchFamily="49" charset="-120"/>
                <a:cs typeface="Futura Book"/>
              </a:rPr>
              <a:t>每年可賺取</a:t>
            </a:r>
            <a:r>
              <a:rPr lang="en-US" altLang="zh-CN" sz="2600" b="0" dirty="0">
                <a:solidFill>
                  <a:srgbClr val="C00000"/>
                </a:solidFill>
                <a:effectLst/>
                <a:ea typeface="華康儷中黑" pitchFamily="49" charset="-120"/>
                <a:cs typeface="Futura Book"/>
              </a:rPr>
              <a:t> </a:t>
            </a:r>
            <a:r>
              <a:rPr lang="en-US" sz="2600" dirty="0">
                <a:solidFill>
                  <a:srgbClr val="C00000"/>
                </a:solidFill>
                <a:effectLst/>
                <a:cs typeface="Futura Book"/>
              </a:rPr>
              <a:t>Annual earning </a:t>
            </a:r>
            <a:br>
              <a:rPr lang="en-US" sz="2600" dirty="0">
                <a:solidFill>
                  <a:srgbClr val="C00000"/>
                </a:solidFill>
                <a:effectLst/>
                <a:cs typeface="Futura Book"/>
              </a:rPr>
            </a:br>
            <a:r>
              <a:rPr lang="en-US" sz="2600" dirty="0">
                <a:solidFill>
                  <a:srgbClr val="C00000"/>
                </a:solidFill>
                <a:effectLst/>
                <a:cs typeface="Futura Book"/>
              </a:rPr>
              <a:t> HK$2,511,600</a:t>
            </a:r>
          </a:p>
          <a:p>
            <a:pPr algn="ctr" defTabSz="913509">
              <a:lnSpc>
                <a:spcPct val="90000"/>
              </a:lnSpc>
            </a:pPr>
            <a:endParaRPr lang="en-US" sz="2600" b="0" dirty="0">
              <a:solidFill>
                <a:srgbClr val="C00000"/>
              </a:solidFill>
              <a:effectLst/>
              <a:ea typeface="華康儷中黑" pitchFamily="49" charset="-120"/>
              <a:cs typeface="Futura Book"/>
            </a:endParaRPr>
          </a:p>
        </p:txBody>
      </p:sp>
      <p:sp>
        <p:nvSpPr>
          <p:cNvPr id="43" name="TextBox 42"/>
          <p:cNvSpPr txBox="1"/>
          <p:nvPr/>
        </p:nvSpPr>
        <p:spPr>
          <a:xfrm>
            <a:off x="3581400" y="4546938"/>
            <a:ext cx="3733800" cy="1015663"/>
          </a:xfrm>
          <a:prstGeom prst="rect">
            <a:avLst/>
          </a:prstGeom>
          <a:noFill/>
        </p:spPr>
        <p:txBody>
          <a:bodyPr wrap="square" lIns="91350" tIns="45675" rIns="91350" bIns="45675" rtlCol="0">
            <a:spAutoFit/>
          </a:bodyPr>
          <a:lstStyle/>
          <a:p>
            <a:pPr algn="ctr" defTabSz="913509"/>
            <a:r>
              <a:rPr lang="zh-CN" altLang="en-US" sz="1200" dirty="0">
                <a:solidFill>
                  <a:prstClr val="black"/>
                </a:solidFill>
                <a:ea typeface="華康儷中黑" pitchFamily="49" charset="-120"/>
              </a:rPr>
              <a:t>注意：你現在可以放置</a:t>
            </a:r>
            <a:r>
              <a:rPr lang="en-US" altLang="zh-CN" sz="1200" dirty="0">
                <a:solidFill>
                  <a:prstClr val="black"/>
                </a:solidFill>
                <a:ea typeface="華康儷中黑" pitchFamily="49" charset="-120"/>
              </a:rPr>
              <a:t/>
            </a:r>
            <a:br>
              <a:rPr lang="en-US" altLang="zh-CN" sz="1200" dirty="0">
                <a:solidFill>
                  <a:prstClr val="black"/>
                </a:solidFill>
                <a:ea typeface="華康儷中黑" pitchFamily="49" charset="-120"/>
              </a:rPr>
            </a:br>
            <a:r>
              <a:rPr lang="zh-CN" altLang="en-US" sz="1200" dirty="0">
                <a:solidFill>
                  <a:prstClr val="black"/>
                </a:solidFill>
                <a:ea typeface="華康儷中黑" pitchFamily="49" charset="-120"/>
              </a:rPr>
              <a:t>你的業績點數到你設定的帳戶。</a:t>
            </a:r>
            <a:endParaRPr lang="en-US" altLang="zh-CN" sz="1200" dirty="0">
              <a:solidFill>
                <a:prstClr val="black"/>
              </a:solidFill>
              <a:ea typeface="華康儷中黑" pitchFamily="49" charset="-120"/>
            </a:endParaRPr>
          </a:p>
          <a:p>
            <a:pPr algn="ctr" defTabSz="913509"/>
            <a:r>
              <a:rPr lang="en-US" sz="1200" dirty="0">
                <a:solidFill>
                  <a:prstClr val="black"/>
                </a:solidFill>
              </a:rPr>
              <a:t>Note:  You  are now able to place your Business Volume in accounts that you set up.</a:t>
            </a:r>
          </a:p>
          <a:p>
            <a:pPr algn="ctr" defTabSz="913509"/>
            <a:endParaRPr lang="en-US" sz="1200" dirty="0">
              <a:solidFill>
                <a:prstClr val="black"/>
              </a:solidFill>
              <a:ea typeface="華康儷中黑" pitchFamily="49" charset="-120"/>
            </a:endParaRPr>
          </a:p>
        </p:txBody>
      </p:sp>
      <p:pic>
        <p:nvPicPr>
          <p:cNvPr id="6" name="Picture 5" descr="NutraMetrixBV_ReferOfTeach_Revised_LS4_2bNewL.png"/>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a:off x="4385736" y="2758064"/>
            <a:ext cx="860336" cy="1744083"/>
          </a:xfrm>
          <a:prstGeom prst="rect">
            <a:avLst/>
          </a:prstGeom>
        </p:spPr>
      </p:pic>
      <p:pic>
        <p:nvPicPr>
          <p:cNvPr id="8" name="Picture 7" descr="NutraMetrixBV_ReferOfTeach_Revised_LS4_2bNewR.png"/>
          <p:cNvPicPr>
            <a:picLocks noChangeAspect="1"/>
          </p:cNvPicPr>
          <p:nvPr/>
        </p:nvPicPr>
        <p:blipFill>
          <a:blip r:embed="rId11" cstate="screen">
            <a:extLst>
              <a:ext uri="{28A0092B-C50C-407E-A947-70E740481C1C}">
                <a14:useLocalDpi xmlns="" xmlns:a14="http://schemas.microsoft.com/office/drawing/2010/main"/>
              </a:ext>
            </a:extLst>
          </a:blip>
          <a:stretch>
            <a:fillRect/>
          </a:stretch>
        </p:blipFill>
        <p:spPr>
          <a:xfrm>
            <a:off x="5655732" y="2753848"/>
            <a:ext cx="895452" cy="1761641"/>
          </a:xfrm>
          <a:prstGeom prst="rect">
            <a:avLst/>
          </a:prstGeom>
        </p:spPr>
      </p:pic>
      <p:pic>
        <p:nvPicPr>
          <p:cNvPr id="9" name="Picture 8" descr="HKBonus.png"/>
          <p:cNvPicPr>
            <a:picLocks noChangeAspect="1"/>
          </p:cNvPicPr>
          <p:nvPr/>
        </p:nvPicPr>
        <p:blipFill>
          <a:blip r:embed="rId12" cstate="screen">
            <a:extLst>
              <a:ext uri="{28A0092B-C50C-407E-A947-70E740481C1C}">
                <a14:useLocalDpi xmlns="" xmlns:a14="http://schemas.microsoft.com/office/drawing/2010/main"/>
              </a:ext>
            </a:extLst>
          </a:blip>
          <a:stretch>
            <a:fillRect/>
          </a:stretch>
        </p:blipFill>
        <p:spPr>
          <a:xfrm>
            <a:off x="4724400" y="2209800"/>
            <a:ext cx="1433762" cy="1397000"/>
          </a:xfrm>
          <a:prstGeom prst="rect">
            <a:avLst/>
          </a:prstGeom>
        </p:spPr>
      </p:pic>
      <p:pic>
        <p:nvPicPr>
          <p:cNvPr id="44" name="Picture 43"/>
          <p:cNvPicPr>
            <a:picLocks noChangeAspect="1"/>
          </p:cNvPicPr>
          <p:nvPr/>
        </p:nvPicPr>
        <p:blipFill>
          <a:blip r:embed="rId13" cstate="screen">
            <a:extLst>
              <a:ext uri="{28A0092B-C50C-407E-A947-70E740481C1C}">
                <a14:useLocalDpi xmlns="" xmlns:a14="http://schemas.microsoft.com/office/drawing/2010/main"/>
              </a:ext>
            </a:extLst>
          </a:blip>
          <a:stretch>
            <a:fillRect/>
          </a:stretch>
        </p:blipFill>
        <p:spPr>
          <a:xfrm>
            <a:off x="2528971" y="2362200"/>
            <a:ext cx="1092200" cy="1092200"/>
          </a:xfrm>
          <a:prstGeom prst="rect">
            <a:avLst/>
          </a:prstGeom>
        </p:spPr>
      </p:pic>
      <p:pic>
        <p:nvPicPr>
          <p:cNvPr id="50" name="Picture 49"/>
          <p:cNvPicPr>
            <a:picLocks noChangeAspect="1"/>
          </p:cNvPicPr>
          <p:nvPr/>
        </p:nvPicPr>
        <p:blipFill>
          <a:blip r:embed="rId13" cstate="screen">
            <a:extLst>
              <a:ext uri="{28A0092B-C50C-407E-A947-70E740481C1C}">
                <a14:useLocalDpi xmlns="" xmlns:a14="http://schemas.microsoft.com/office/drawing/2010/main"/>
              </a:ext>
            </a:extLst>
          </a:blip>
          <a:stretch>
            <a:fillRect/>
          </a:stretch>
        </p:blipFill>
        <p:spPr>
          <a:xfrm>
            <a:off x="7371682" y="2362200"/>
            <a:ext cx="1092200" cy="1092200"/>
          </a:xfrm>
          <a:prstGeom prst="rect">
            <a:avLst/>
          </a:prstGeom>
        </p:spPr>
      </p:pic>
      <p:sp>
        <p:nvSpPr>
          <p:cNvPr id="38" name="TextBox 37"/>
          <p:cNvSpPr txBox="1"/>
          <p:nvPr/>
        </p:nvSpPr>
        <p:spPr>
          <a:xfrm>
            <a:off x="0" y="4495802"/>
            <a:ext cx="2590800" cy="1089529"/>
          </a:xfrm>
          <a:prstGeom prst="rect">
            <a:avLst/>
          </a:prstGeom>
          <a:noFill/>
        </p:spPr>
        <p:txBody>
          <a:bodyPr wrap="square" lIns="91350" tIns="45675" rIns="91350" bIns="45675" rtlCol="0">
            <a:spAutoFit/>
          </a:bodyPr>
          <a:lstStyle/>
          <a:p>
            <a:pPr marL="342571" indent="-342571" defTabSz="913509">
              <a:lnSpc>
                <a:spcPct val="90000"/>
              </a:lnSpc>
              <a:buFont typeface="Arial" pitchFamily="34" charset="0"/>
              <a:buChar char="•"/>
            </a:pPr>
            <a:r>
              <a:rPr lang="en-US" sz="1400" dirty="0">
                <a:solidFill>
                  <a:srgbClr val="39639D"/>
                </a:solidFill>
                <a:cs typeface="Futura Book"/>
              </a:rPr>
              <a:t>By leveraging additional Market America / Hong Kong </a:t>
            </a:r>
            <a:r>
              <a:rPr lang="en-US" sz="1400" dirty="0" err="1">
                <a:solidFill>
                  <a:srgbClr val="39639D"/>
                </a:solidFill>
                <a:cs typeface="Futura Book"/>
              </a:rPr>
              <a:t>UnFranchise</a:t>
            </a:r>
            <a:r>
              <a:rPr lang="zh-CN" altLang="en-US" sz="1400" dirty="0">
                <a:solidFill>
                  <a:srgbClr val="39639D"/>
                </a:solidFill>
                <a:ea typeface="華康儷中黑" pitchFamily="49" charset="-120"/>
                <a:cs typeface="Times New Roman"/>
              </a:rPr>
              <a:t>™</a:t>
            </a:r>
            <a:r>
              <a:rPr lang="en-US" sz="1400" dirty="0">
                <a:solidFill>
                  <a:srgbClr val="39639D"/>
                </a:solidFill>
                <a:cs typeface="Futura Book"/>
              </a:rPr>
              <a:t> Owners, you can develop new business.</a:t>
            </a:r>
          </a:p>
        </p:txBody>
      </p:sp>
      <p:sp>
        <p:nvSpPr>
          <p:cNvPr id="39" name="TextBox 38"/>
          <p:cNvSpPr txBox="1"/>
          <p:nvPr/>
        </p:nvSpPr>
        <p:spPr>
          <a:xfrm>
            <a:off x="0" y="5449872"/>
            <a:ext cx="2209800" cy="1255728"/>
          </a:xfrm>
          <a:prstGeom prst="rect">
            <a:avLst/>
          </a:prstGeom>
          <a:noFill/>
        </p:spPr>
        <p:txBody>
          <a:bodyPr wrap="square" lIns="91350" tIns="45675" rIns="91350" bIns="45675" rtlCol="0">
            <a:spAutoFit/>
          </a:bodyPr>
          <a:lstStyle/>
          <a:p>
            <a:pPr marL="342571" indent="-342571" defTabSz="913509">
              <a:lnSpc>
                <a:spcPct val="90000"/>
              </a:lnSpc>
              <a:buFont typeface="Arial" pitchFamily="34" charset="0"/>
              <a:buChar char="•"/>
            </a:pPr>
            <a:r>
              <a:rPr lang="en-US" sz="1400" dirty="0">
                <a:solidFill>
                  <a:srgbClr val="39639D"/>
                </a:solidFill>
                <a:cs typeface="Futura Book"/>
              </a:rPr>
              <a:t>Additional Business Development Centers are available through Re-Entry. See full compensation plan for further details.</a:t>
            </a:r>
          </a:p>
        </p:txBody>
      </p:sp>
      <p:sp>
        <p:nvSpPr>
          <p:cNvPr id="40" name="TextBox 39"/>
          <p:cNvSpPr txBox="1"/>
          <p:nvPr/>
        </p:nvSpPr>
        <p:spPr>
          <a:xfrm>
            <a:off x="0" y="3505200"/>
            <a:ext cx="2362200" cy="1065420"/>
          </a:xfrm>
          <a:prstGeom prst="rect">
            <a:avLst/>
          </a:prstGeom>
          <a:noFill/>
        </p:spPr>
        <p:txBody>
          <a:bodyPr wrap="square" lIns="91350" tIns="45675" rIns="91350" bIns="45675" rtlCol="0">
            <a:spAutoFit/>
          </a:bodyPr>
          <a:lstStyle/>
          <a:p>
            <a:pPr marL="342571" indent="-342571" defTabSz="913509">
              <a:lnSpc>
                <a:spcPct val="90000"/>
              </a:lnSpc>
              <a:buFont typeface="Arial" pitchFamily="34" charset="0"/>
              <a:buChar char="•"/>
            </a:pPr>
            <a:r>
              <a:rPr lang="en-US" sz="1400" dirty="0">
                <a:solidFill>
                  <a:srgbClr val="39639D"/>
                </a:solidFill>
                <a:cs typeface="Futura Book"/>
              </a:rPr>
              <a:t>You have the option to  increase income by activating additional Business Development Centers.</a:t>
            </a:r>
          </a:p>
        </p:txBody>
      </p:sp>
      <p:sp>
        <p:nvSpPr>
          <p:cNvPr id="45" name="Rectangle 44"/>
          <p:cNvSpPr/>
          <p:nvPr/>
        </p:nvSpPr>
        <p:spPr>
          <a:xfrm>
            <a:off x="1905000" y="6073273"/>
            <a:ext cx="7134628" cy="1109798"/>
          </a:xfrm>
          <a:prstGeom prst="rect">
            <a:avLst/>
          </a:prstGeom>
        </p:spPr>
        <p:txBody>
          <a:bodyPr wrap="square" lIns="91350" tIns="45675" rIns="91350" bIns="45675">
            <a:spAutoFit/>
          </a:bodyPr>
          <a:lstStyle/>
          <a:p>
            <a:pPr algn="ctr" defTabSz="913509">
              <a:lnSpc>
                <a:spcPct val="90000"/>
              </a:lnSpc>
            </a:pPr>
            <a:r>
              <a:rPr lang="zh-CN" altLang="en-US" dirty="0">
                <a:solidFill>
                  <a:srgbClr val="39639D"/>
                </a:solidFill>
                <a:ea typeface="華康儷中黑" pitchFamily="49" charset="-120"/>
                <a:cs typeface="Futura Book"/>
              </a:rPr>
              <a:t>業績點數</a:t>
            </a:r>
            <a:r>
              <a:rPr lang="en-US" dirty="0">
                <a:solidFill>
                  <a:srgbClr val="39639D"/>
                </a:solidFill>
                <a:ea typeface="華康儷中黑" pitchFamily="49" charset="-120"/>
                <a:cs typeface="Futura Book"/>
              </a:rPr>
              <a:t>(BV)</a:t>
            </a:r>
            <a:r>
              <a:rPr lang="zh-CN" altLang="en-US" dirty="0">
                <a:solidFill>
                  <a:srgbClr val="39639D"/>
                </a:solidFill>
                <a:ea typeface="華康儷中黑" pitchFamily="49" charset="-120"/>
                <a:cs typeface="Futura Book"/>
              </a:rPr>
              <a:t>的報酬</a:t>
            </a:r>
            <a:r>
              <a:rPr lang="zh-TW" altLang="en-US" dirty="0">
                <a:solidFill>
                  <a:srgbClr val="39639D"/>
                </a:solidFill>
                <a:ea typeface="華康儷中黑" pitchFamily="49" charset="-120"/>
                <a:cs typeface="Futura Book"/>
              </a:rPr>
              <a:t>按</a:t>
            </a:r>
            <a:r>
              <a:rPr lang="zh-CN" altLang="en-US" dirty="0">
                <a:solidFill>
                  <a:srgbClr val="39639D"/>
                </a:solidFill>
                <a:ea typeface="華康儷中黑" pitchFamily="49" charset="-120"/>
                <a:cs typeface="Futura Book"/>
              </a:rPr>
              <a:t>紅利計</a:t>
            </a:r>
            <a:r>
              <a:rPr lang="zh-TW" altLang="en-US" dirty="0">
                <a:solidFill>
                  <a:srgbClr val="39639D"/>
                </a:solidFill>
                <a:ea typeface="華康儷中黑" pitchFamily="49" charset="-120"/>
                <a:cs typeface="Futura Book"/>
              </a:rPr>
              <a:t>劃</a:t>
            </a:r>
            <a:r>
              <a:rPr lang="en-US" dirty="0">
                <a:solidFill>
                  <a:srgbClr val="39639D"/>
                </a:solidFill>
                <a:ea typeface="華康儷中黑" pitchFamily="49" charset="-120"/>
                <a:cs typeface="Futura Book"/>
              </a:rPr>
              <a:t>100%</a:t>
            </a:r>
            <a:r>
              <a:rPr lang="zh-CN" altLang="en-US" dirty="0">
                <a:solidFill>
                  <a:srgbClr val="39639D"/>
                </a:solidFill>
                <a:ea typeface="華康儷中黑" pitchFamily="49" charset="-120"/>
                <a:cs typeface="Futura Book"/>
              </a:rPr>
              <a:t>被分享</a:t>
            </a:r>
            <a:endParaRPr lang="en-US" altLang="zh-CN" dirty="0">
              <a:solidFill>
                <a:srgbClr val="39639D"/>
              </a:solidFill>
              <a:ea typeface="華康儷中黑" pitchFamily="49" charset="-120"/>
              <a:cs typeface="Futura Book"/>
            </a:endParaRPr>
          </a:p>
          <a:p>
            <a:pPr algn="ctr" defTabSz="913509">
              <a:lnSpc>
                <a:spcPct val="90000"/>
              </a:lnSpc>
            </a:pPr>
            <a:r>
              <a:rPr lang="en-US" dirty="0">
                <a:solidFill>
                  <a:srgbClr val="39639D"/>
                </a:solidFill>
                <a:ea typeface="華康儷中黑" panose="020B0509000000000000" pitchFamily="49" charset="-120"/>
                <a:cs typeface="Futura Book"/>
              </a:rPr>
              <a:t>Business Volume (BV) compensation is shared 100% according to compensation plan.</a:t>
            </a:r>
          </a:p>
          <a:p>
            <a:pPr algn="ctr" defTabSz="913509">
              <a:lnSpc>
                <a:spcPct val="90000"/>
              </a:lnSpc>
            </a:pPr>
            <a:endParaRPr lang="en-US" dirty="0">
              <a:solidFill>
                <a:srgbClr val="39639D"/>
              </a:solidFill>
              <a:ea typeface="華康儷中黑" panose="020B0509000000000000" pitchFamily="49" charset="-120"/>
              <a:cs typeface="Futura Book"/>
            </a:endParaRPr>
          </a:p>
        </p:txBody>
      </p:sp>
    </p:spTree>
    <p:extLst>
      <p:ext uri="{BB962C8B-B14F-4D97-AF65-F5344CB8AC3E}">
        <p14:creationId xmlns="" xmlns:p14="http://schemas.microsoft.com/office/powerpoint/2010/main" val="3804914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41"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zh-TW" altLang="en-US" sz="4200" dirty="0">
                <a:solidFill>
                  <a:srgbClr val="39639D"/>
                </a:solidFill>
                <a:latin typeface="Calibri" panose="020F0502020204030204" pitchFamily="34" charset="0"/>
                <a:ea typeface="華康儷中黑" panose="020B0509000000000000" pitchFamily="49" charset="-120"/>
                <a:cs typeface="Futura Book"/>
              </a:rPr>
              <a:t>下一步計劃及行動？</a:t>
            </a:r>
            <a:r>
              <a:rPr lang="en-US" altLang="zh-CN" sz="4200" dirty="0">
                <a:solidFill>
                  <a:srgbClr val="39639D"/>
                </a:solidFill>
                <a:latin typeface="Calibri" panose="020F0502020204030204" pitchFamily="34" charset="0"/>
                <a:ea typeface="華康儷中黑" pitchFamily="49" charset="-120"/>
                <a:cs typeface="Futura Book"/>
              </a:rPr>
              <a:t/>
            </a:r>
            <a:br>
              <a:rPr lang="en-US" altLang="zh-CN" sz="4200" dirty="0">
                <a:solidFill>
                  <a:srgbClr val="39639D"/>
                </a:solidFill>
                <a:latin typeface="Calibri" panose="020F0502020204030204" pitchFamily="34" charset="0"/>
                <a:ea typeface="華康儷中黑" pitchFamily="49" charset="-120"/>
                <a:cs typeface="Futura Book"/>
              </a:rPr>
            </a:br>
            <a:r>
              <a:rPr lang="en-US" altLang="zh-CN" sz="3600" dirty="0">
                <a:solidFill>
                  <a:srgbClr val="39639D"/>
                </a:solidFill>
                <a:latin typeface="Calibri" panose="020F0502020204030204" pitchFamily="34" charset="0"/>
                <a:ea typeface="華康儷中黑" panose="020B0509000000000000" pitchFamily="49" charset="-120"/>
                <a:cs typeface="Futura Book"/>
              </a:rPr>
              <a:t>What’s the next step</a:t>
            </a:r>
            <a:r>
              <a:rPr lang="en-US" sz="3600" dirty="0">
                <a:solidFill>
                  <a:srgbClr val="39639D"/>
                </a:solidFill>
                <a:latin typeface="Calibri" panose="020F0502020204030204" pitchFamily="34" charset="0"/>
                <a:ea typeface="華康儷中黑" panose="020B0509000000000000" pitchFamily="49" charset="-120"/>
                <a:cs typeface="Futura Book"/>
              </a:rPr>
              <a:t>?</a:t>
            </a:r>
          </a:p>
        </p:txBody>
      </p:sp>
      <p:sp>
        <p:nvSpPr>
          <p:cNvPr id="4" name="TextBox 3"/>
          <p:cNvSpPr txBox="1"/>
          <p:nvPr/>
        </p:nvSpPr>
        <p:spPr>
          <a:xfrm>
            <a:off x="0" y="1219200"/>
            <a:ext cx="9144000" cy="3139321"/>
          </a:xfrm>
          <a:prstGeom prst="rect">
            <a:avLst/>
          </a:prstGeom>
          <a:noFill/>
        </p:spPr>
        <p:txBody>
          <a:bodyPr wrap="square" lIns="91350" tIns="45675" rIns="91350" bIns="45675" rtlCol="0">
            <a:spAutoFit/>
          </a:bodyPr>
          <a:lstStyle/>
          <a:p>
            <a:pPr marL="285475"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到超連鎖</a:t>
            </a:r>
            <a:r>
              <a:rPr lang="en-US" sz="2200" dirty="0">
                <a:solidFill>
                  <a:prstClr val="black"/>
                </a:solidFill>
                <a:ea typeface="華康儷中黑" panose="020B0509000000000000" pitchFamily="49" charset="-120"/>
              </a:rPr>
              <a:t>™</a:t>
            </a:r>
            <a:r>
              <a:rPr lang="zh-TW" altLang="en-US" sz="2200" dirty="0">
                <a:solidFill>
                  <a:prstClr val="black"/>
                </a:solidFill>
                <a:ea typeface="華康儷中黑" panose="020B0509000000000000" pitchFamily="49" charset="-120"/>
              </a:rPr>
              <a:t>管理系統下載有關國際健康專業人士</a:t>
            </a:r>
            <a:r>
              <a:rPr lang="en-US" sz="2200" dirty="0">
                <a:solidFill>
                  <a:prstClr val="black"/>
                </a:solidFill>
                <a:ea typeface="華康儷中黑" panose="020B0509000000000000" pitchFamily="49" charset="-120"/>
              </a:rPr>
              <a:t>(HP/HP1)</a:t>
            </a:r>
            <a:r>
              <a:rPr lang="zh-TW" altLang="en-US" sz="2200" dirty="0">
                <a:solidFill>
                  <a:prstClr val="black"/>
                </a:solidFill>
                <a:ea typeface="華康儷中黑" panose="020B0509000000000000" pitchFamily="49" charset="-120"/>
              </a:rPr>
              <a:t>工具：</a:t>
            </a:r>
            <a:endParaRPr lang="en-US" sz="2200" dirty="0">
              <a:solidFill>
                <a:prstClr val="black"/>
              </a:solidFill>
              <a:ea typeface="華康儷中黑" panose="020B0509000000000000" pitchFamily="49" charset="-120"/>
            </a:endParaRPr>
          </a:p>
          <a:p>
            <a:pPr marL="742228" lvl="1"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與國際健康專業人士合作的經銷商指南</a:t>
            </a:r>
            <a:endParaRPr lang="en-US" sz="2200" dirty="0">
              <a:solidFill>
                <a:prstClr val="black"/>
              </a:solidFill>
              <a:ea typeface="華康儷中黑" panose="020B0509000000000000" pitchFamily="49" charset="-120"/>
            </a:endParaRPr>
          </a:p>
          <a:p>
            <a:pPr marL="742228" lvl="1"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國際健康專業人士</a:t>
            </a:r>
            <a:r>
              <a:rPr lang="en-US" sz="2200" dirty="0">
                <a:solidFill>
                  <a:prstClr val="black"/>
                </a:solidFill>
                <a:ea typeface="華康儷中黑" panose="020B0509000000000000" pitchFamily="49" charset="-120"/>
              </a:rPr>
              <a:t>(HP/HP1)</a:t>
            </a:r>
            <a:r>
              <a:rPr lang="zh-TW" altLang="en-US" sz="2200" dirty="0">
                <a:solidFill>
                  <a:prstClr val="black"/>
                </a:solidFill>
                <a:ea typeface="華康儷中黑" panose="020B0509000000000000" pitchFamily="49" charset="-120"/>
              </a:rPr>
              <a:t>獨立經銷商申請及協議書 </a:t>
            </a:r>
            <a:endParaRPr lang="en-US" sz="2200" dirty="0">
              <a:solidFill>
                <a:prstClr val="black"/>
              </a:solidFill>
              <a:ea typeface="華康儷中黑" panose="020B0509000000000000" pitchFamily="49" charset="-120"/>
            </a:endParaRPr>
          </a:p>
          <a:p>
            <a:pPr marL="742228" lvl="1"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可供下載的產品說明／單張 </a:t>
            </a:r>
            <a:endParaRPr lang="en-US" sz="2200" dirty="0">
              <a:solidFill>
                <a:prstClr val="black"/>
              </a:solidFill>
              <a:ea typeface="華康儷中黑" panose="020B0509000000000000" pitchFamily="49" charset="-120"/>
            </a:endParaRPr>
          </a:p>
          <a:p>
            <a:pPr marL="742228" lvl="1"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健康目標海報</a:t>
            </a:r>
            <a:endParaRPr lang="en-US" altLang="zh-TW" sz="2200" dirty="0">
              <a:solidFill>
                <a:prstClr val="black"/>
              </a:solidFill>
              <a:ea typeface="華康儷中黑" panose="020B0509000000000000" pitchFamily="49" charset="-120"/>
            </a:endParaRPr>
          </a:p>
          <a:p>
            <a:pPr marL="742228" lvl="1"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國際健康專業人士計劃常見問題 </a:t>
            </a:r>
            <a:endParaRPr lang="en-US" sz="2200" dirty="0">
              <a:solidFill>
                <a:prstClr val="black"/>
              </a:solidFill>
              <a:ea typeface="華康儷中黑" panose="020B0509000000000000" pitchFamily="49" charset="-120"/>
            </a:endParaRPr>
          </a:p>
          <a:p>
            <a:pPr marL="285475"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國際</a:t>
            </a:r>
            <a:r>
              <a:rPr lang="en-US" sz="2200" dirty="0">
                <a:solidFill>
                  <a:prstClr val="black"/>
                </a:solidFill>
                <a:ea typeface="華康儷中黑" panose="020B0509000000000000" pitchFamily="49" charset="-120"/>
              </a:rPr>
              <a:t>HP1</a:t>
            </a:r>
            <a:r>
              <a:rPr lang="zh-TW" altLang="en-US" sz="2200" dirty="0">
                <a:solidFill>
                  <a:prstClr val="black"/>
                </a:solidFill>
                <a:ea typeface="華康儷中黑" panose="020B0509000000000000" pitchFamily="49" charset="-120"/>
              </a:rPr>
              <a:t>與國際</a:t>
            </a:r>
            <a:r>
              <a:rPr lang="en-US" sz="2200" dirty="0">
                <a:solidFill>
                  <a:prstClr val="black"/>
                </a:solidFill>
                <a:ea typeface="華康儷中黑" panose="020B0509000000000000" pitchFamily="49" charset="-120"/>
              </a:rPr>
              <a:t>HP</a:t>
            </a:r>
            <a:r>
              <a:rPr lang="zh-TW" altLang="en-US" sz="2200" dirty="0">
                <a:solidFill>
                  <a:prstClr val="black"/>
                </a:solidFill>
                <a:ea typeface="華康儷中黑" panose="020B0509000000000000" pitchFamily="49" charset="-120"/>
              </a:rPr>
              <a:t>選項已加入你的入會登記窗口</a:t>
            </a:r>
            <a:endParaRPr lang="en-US" sz="2200" dirty="0">
              <a:solidFill>
                <a:prstClr val="black"/>
              </a:solidFill>
              <a:ea typeface="華康儷中黑" panose="020B0509000000000000" pitchFamily="49" charset="-120"/>
            </a:endParaRPr>
          </a:p>
          <a:p>
            <a:pPr marL="285475" indent="-285475" defTabSz="913509">
              <a:buFont typeface="Arial" panose="020B0604020202020204" pitchFamily="34" charset="0"/>
              <a:buChar char="•"/>
            </a:pPr>
            <a:r>
              <a:rPr lang="zh-TW" altLang="en-US" sz="2200" dirty="0">
                <a:solidFill>
                  <a:prstClr val="black"/>
                </a:solidFill>
                <a:ea typeface="華康儷中黑" panose="020B0509000000000000" pitchFamily="49" charset="-120"/>
              </a:rPr>
              <a:t>我們致力幫助你獲得成功，並希望看到你的事業迅速成長</a:t>
            </a:r>
            <a:endParaRPr lang="en-US" sz="2200" dirty="0">
              <a:solidFill>
                <a:prstClr val="black"/>
              </a:solidFill>
              <a:ea typeface="華康儷中黑" panose="020B0509000000000000" pitchFamily="49" charset="-120"/>
            </a:endParaRPr>
          </a:p>
          <a:p>
            <a:pPr defTabSz="913509"/>
            <a:endParaRPr lang="en-US" sz="2200" dirty="0">
              <a:solidFill>
                <a:prstClr val="black"/>
              </a:solidFill>
              <a:ea typeface="華康儷中黑" panose="020B0509000000000000" pitchFamily="49" charset="-120"/>
            </a:endParaRPr>
          </a:p>
        </p:txBody>
      </p:sp>
      <p:sp>
        <p:nvSpPr>
          <p:cNvPr id="5" name="TextBox 4"/>
          <p:cNvSpPr txBox="1"/>
          <p:nvPr/>
        </p:nvSpPr>
        <p:spPr>
          <a:xfrm>
            <a:off x="0" y="3962419"/>
            <a:ext cx="9144000" cy="3170099"/>
          </a:xfrm>
          <a:prstGeom prst="rect">
            <a:avLst/>
          </a:prstGeom>
          <a:noFill/>
        </p:spPr>
        <p:txBody>
          <a:bodyPr wrap="square" lIns="91350" tIns="45675" rIns="91350" bIns="45675" rtlCol="0">
            <a:spAutoFit/>
          </a:bodyPr>
          <a:lstStyle/>
          <a:p>
            <a:pPr marL="285475" indent="-285475" defTabSz="913509">
              <a:buFont typeface="Arial" panose="020B0604020202020204" pitchFamily="34" charset="0"/>
              <a:buChar char="•"/>
            </a:pPr>
            <a:r>
              <a:rPr lang="en-US" sz="2000" dirty="0">
                <a:solidFill>
                  <a:prstClr val="black"/>
                </a:solidFill>
              </a:rPr>
              <a:t>Download the supporting materials through </a:t>
            </a:r>
            <a:r>
              <a:rPr lang="en-US" sz="2000" dirty="0" err="1">
                <a:solidFill>
                  <a:prstClr val="black"/>
                </a:solidFill>
              </a:rPr>
              <a:t>UnFranchise</a:t>
            </a:r>
            <a:r>
              <a:rPr lang="en-US" sz="2000" dirty="0">
                <a:solidFill>
                  <a:prstClr val="black"/>
                </a:solidFill>
              </a:rPr>
              <a:t> Business Account:</a:t>
            </a:r>
          </a:p>
          <a:p>
            <a:pPr marL="742228" lvl="1" indent="-285475" defTabSz="913509">
              <a:buFont typeface="Arial" panose="020B0604020202020204" pitchFamily="34" charset="0"/>
              <a:buChar char="•"/>
            </a:pPr>
            <a:r>
              <a:rPr lang="en-US" sz="2000" dirty="0">
                <a:solidFill>
                  <a:prstClr val="black"/>
                </a:solidFill>
              </a:rPr>
              <a:t>Distributor guide for working with Health Professionals</a:t>
            </a:r>
          </a:p>
          <a:p>
            <a:pPr marL="742228" lvl="1" indent="-285475" defTabSz="913509">
              <a:buFont typeface="Arial" panose="020B0604020202020204" pitchFamily="34" charset="0"/>
              <a:buChar char="•"/>
            </a:pPr>
            <a:r>
              <a:rPr lang="en-US" sz="2000" dirty="0">
                <a:solidFill>
                  <a:prstClr val="black"/>
                </a:solidFill>
              </a:rPr>
              <a:t>Health Professional guide to implementation</a:t>
            </a:r>
          </a:p>
          <a:p>
            <a:pPr marL="742228" lvl="1" indent="-285475" defTabSz="913509">
              <a:buFont typeface="Arial" panose="020B0604020202020204" pitchFamily="34" charset="0"/>
              <a:buChar char="•"/>
            </a:pPr>
            <a:r>
              <a:rPr lang="en-US" sz="2000" dirty="0">
                <a:solidFill>
                  <a:prstClr val="black"/>
                </a:solidFill>
              </a:rPr>
              <a:t>Downloadable product handouts/leaflets</a:t>
            </a:r>
          </a:p>
          <a:p>
            <a:pPr marL="742228" lvl="1" indent="-285475" defTabSz="913509">
              <a:buFont typeface="Arial" panose="020B0604020202020204" pitchFamily="34" charset="0"/>
              <a:buChar char="•"/>
            </a:pPr>
            <a:r>
              <a:rPr lang="en-US" sz="2000" dirty="0">
                <a:solidFill>
                  <a:prstClr val="black"/>
                </a:solidFill>
              </a:rPr>
              <a:t>Wellness Goals Poster</a:t>
            </a:r>
          </a:p>
          <a:p>
            <a:pPr marL="742228" lvl="1" indent="-285475" defTabSz="913509">
              <a:buFont typeface="Arial" panose="020B0604020202020204" pitchFamily="34" charset="0"/>
              <a:buChar char="•"/>
            </a:pPr>
            <a:r>
              <a:rPr lang="en-US" sz="2000" dirty="0">
                <a:solidFill>
                  <a:prstClr val="black"/>
                </a:solidFill>
              </a:rPr>
              <a:t>FAQs about the International HP program</a:t>
            </a:r>
          </a:p>
          <a:p>
            <a:pPr marL="285475" indent="-285475" defTabSz="913509">
              <a:buFont typeface="Arial" panose="020B0604020202020204" pitchFamily="34" charset="0"/>
              <a:buChar char="•"/>
            </a:pPr>
            <a:r>
              <a:rPr lang="en-US" sz="2000" dirty="0">
                <a:solidFill>
                  <a:prstClr val="black"/>
                </a:solidFill>
              </a:rPr>
              <a:t>International HP1 and International HP are ready at your Signup Wizard</a:t>
            </a:r>
          </a:p>
          <a:p>
            <a:pPr marL="285475" indent="-285475" defTabSz="913509">
              <a:buFont typeface="Arial" panose="020B0604020202020204" pitchFamily="34" charset="0"/>
              <a:buChar char="•"/>
            </a:pPr>
            <a:r>
              <a:rPr lang="en-US" sz="2000" dirty="0">
                <a:solidFill>
                  <a:prstClr val="black"/>
                </a:solidFill>
              </a:rPr>
              <a:t>We will committed to your success and we are looking forward to the rapid growth of your business</a:t>
            </a:r>
          </a:p>
          <a:p>
            <a:pPr defTabSz="913509"/>
            <a:endParaRPr lang="en-US" sz="2000" dirty="0">
              <a:solidFill>
                <a:prstClr val="black"/>
              </a:solidFill>
            </a:endParaRPr>
          </a:p>
        </p:txBody>
      </p:sp>
    </p:spTree>
    <p:extLst>
      <p:ext uri="{BB962C8B-B14F-4D97-AF65-F5344CB8AC3E}">
        <p14:creationId xmlns="" xmlns:p14="http://schemas.microsoft.com/office/powerpoint/2010/main" val="3318823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28600"/>
            <a:ext cx="8915400" cy="1447800"/>
          </a:xfrm>
        </p:spPr>
        <p:txBody>
          <a:bodyPr>
            <a:noAutofit/>
          </a:bodyPr>
          <a:lstStyle/>
          <a:p>
            <a:pPr algn="l">
              <a:spcBef>
                <a:spcPts val="0"/>
              </a:spcBef>
            </a:pPr>
            <a:r>
              <a:rPr lang="zh-TW" altLang="en-US" b="1" spc="-170" dirty="0">
                <a:solidFill>
                  <a:srgbClr val="39639D"/>
                </a:solidFill>
                <a:latin typeface="Calibri" panose="020F0502020204030204" pitchFamily="34" charset="0"/>
                <a:ea typeface="華康儷中黑" pitchFamily="49" charset="-120"/>
                <a:cs typeface="Lucida Grande" pitchFamily="2" charset="0"/>
              </a:rPr>
              <a:t>特別訓練－健康專業人士</a:t>
            </a:r>
            <a:r>
              <a:rPr lang="en-US" altLang="zh-TW" b="1" spc="-170" dirty="0">
                <a:solidFill>
                  <a:srgbClr val="39639D"/>
                </a:solidFill>
                <a:latin typeface="Calibri" panose="020F0502020204030204" pitchFamily="34" charset="0"/>
                <a:ea typeface="華康儷中黑" pitchFamily="49" charset="-120"/>
                <a:cs typeface="Lucida Grande" pitchFamily="2" charset="0"/>
              </a:rPr>
              <a:t>(HP)</a:t>
            </a:r>
            <a:r>
              <a:rPr lang="zh-TW" altLang="en-US" b="1" spc="-170" dirty="0">
                <a:solidFill>
                  <a:srgbClr val="39639D"/>
                </a:solidFill>
                <a:latin typeface="Calibri" panose="020F0502020204030204" pitchFamily="34" charset="0"/>
                <a:ea typeface="華康儷中黑" pitchFamily="49" charset="-120"/>
                <a:cs typeface="Lucida Grande" pitchFamily="2" charset="0"/>
              </a:rPr>
              <a:t>計劃</a:t>
            </a:r>
            <a:endParaRPr lang="en-US" altLang="zh-TW" b="1" spc="-170" dirty="0">
              <a:solidFill>
                <a:srgbClr val="39639D"/>
              </a:solidFill>
              <a:latin typeface="Calibri" panose="020F0502020204030204" pitchFamily="34" charset="0"/>
              <a:ea typeface="華康儷中黑" pitchFamily="49" charset="-120"/>
              <a:cs typeface="Lucida Grande" pitchFamily="2" charset="0"/>
            </a:endParaRPr>
          </a:p>
          <a:p>
            <a:pPr algn="l">
              <a:spcBef>
                <a:spcPts val="0"/>
              </a:spcBef>
            </a:pPr>
            <a:r>
              <a:rPr lang="zh-TW" altLang="en-US" sz="2600" spc="-170" dirty="0">
                <a:solidFill>
                  <a:srgbClr val="39639D"/>
                </a:solidFill>
                <a:latin typeface="Calibri" panose="020F0502020204030204" pitchFamily="34" charset="0"/>
                <a:ea typeface="華康儷中黑" pitchFamily="49" charset="-120"/>
                <a:cs typeface="Lucida Grande" pitchFamily="2" charset="0"/>
              </a:rPr>
              <a:t>日期：</a:t>
            </a:r>
            <a:r>
              <a:rPr lang="en-US" altLang="zh-TW" sz="2600" spc="-170" dirty="0">
                <a:solidFill>
                  <a:srgbClr val="39639D"/>
                </a:solidFill>
                <a:latin typeface="Calibri" panose="020F0502020204030204" pitchFamily="34" charset="0"/>
                <a:ea typeface="華康儷中黑" pitchFamily="49" charset="-120"/>
                <a:cs typeface="Lucida Grande" pitchFamily="2" charset="0"/>
              </a:rPr>
              <a:t>5</a:t>
            </a:r>
            <a:r>
              <a:rPr lang="zh-TW" altLang="en-US" sz="2600" spc="-170" dirty="0">
                <a:solidFill>
                  <a:srgbClr val="39639D"/>
                </a:solidFill>
                <a:latin typeface="Calibri" panose="020F0502020204030204" pitchFamily="34" charset="0"/>
                <a:ea typeface="華康儷中黑" pitchFamily="49" charset="-120"/>
                <a:cs typeface="Lucida Grande" pitchFamily="2" charset="0"/>
              </a:rPr>
              <a:t>月</a:t>
            </a:r>
            <a:r>
              <a:rPr lang="en-US" altLang="zh-TW" sz="2600" spc="-170" dirty="0">
                <a:solidFill>
                  <a:srgbClr val="39639D"/>
                </a:solidFill>
                <a:latin typeface="Calibri" panose="020F0502020204030204" pitchFamily="34" charset="0"/>
                <a:ea typeface="華康儷中黑" pitchFamily="49" charset="-120"/>
                <a:cs typeface="Lucida Grande" pitchFamily="2" charset="0"/>
              </a:rPr>
              <a:t>7</a:t>
            </a:r>
            <a:r>
              <a:rPr lang="zh-TW" altLang="en-US" sz="2600" spc="-170" dirty="0">
                <a:solidFill>
                  <a:srgbClr val="39639D"/>
                </a:solidFill>
                <a:latin typeface="Calibri" panose="020F0502020204030204" pitchFamily="34" charset="0"/>
                <a:ea typeface="華康儷中黑" pitchFamily="49" charset="-120"/>
                <a:cs typeface="Lucida Grande" pitchFamily="2" charset="0"/>
              </a:rPr>
              <a:t>日（三）</a:t>
            </a:r>
          </a:p>
          <a:p>
            <a:pPr algn="l">
              <a:spcBef>
                <a:spcPts val="0"/>
              </a:spcBef>
            </a:pPr>
            <a:r>
              <a:rPr lang="zh-TW" altLang="en-US" sz="2600" spc="-170" dirty="0">
                <a:solidFill>
                  <a:srgbClr val="39639D"/>
                </a:solidFill>
                <a:latin typeface="Calibri" panose="020F0502020204030204" pitchFamily="34" charset="0"/>
                <a:ea typeface="華康儷中黑" pitchFamily="49" charset="-120"/>
                <a:cs typeface="Lucida Grande" pitchFamily="2" charset="0"/>
              </a:rPr>
              <a:t>時間：晚上</a:t>
            </a:r>
            <a:r>
              <a:rPr lang="en-US" altLang="zh-TW" sz="2600" spc="-170" dirty="0">
                <a:solidFill>
                  <a:srgbClr val="39639D"/>
                </a:solidFill>
                <a:latin typeface="Calibri" panose="020F0502020204030204" pitchFamily="34" charset="0"/>
                <a:ea typeface="華康儷中黑" pitchFamily="49" charset="-120"/>
                <a:cs typeface="Lucida Grande" pitchFamily="2" charset="0"/>
              </a:rPr>
              <a:t>7</a:t>
            </a:r>
            <a:r>
              <a:rPr lang="zh-TW" altLang="en-US" sz="2600" spc="-170" dirty="0">
                <a:solidFill>
                  <a:srgbClr val="39639D"/>
                </a:solidFill>
                <a:latin typeface="Calibri" panose="020F0502020204030204" pitchFamily="34" charset="0"/>
                <a:ea typeface="華康儷中黑" pitchFamily="49" charset="-120"/>
                <a:cs typeface="Lucida Grande" pitchFamily="2" charset="0"/>
              </a:rPr>
              <a:t>時半至</a:t>
            </a:r>
            <a:r>
              <a:rPr lang="en-US" altLang="zh-TW" sz="2600" spc="-170" dirty="0">
                <a:solidFill>
                  <a:srgbClr val="39639D"/>
                </a:solidFill>
                <a:latin typeface="Calibri" panose="020F0502020204030204" pitchFamily="34" charset="0"/>
                <a:ea typeface="華康儷中黑" pitchFamily="49" charset="-120"/>
                <a:cs typeface="Lucida Grande" pitchFamily="2" charset="0"/>
              </a:rPr>
              <a:t>9</a:t>
            </a:r>
            <a:r>
              <a:rPr lang="zh-TW" altLang="en-US" sz="2600" spc="-170" dirty="0">
                <a:solidFill>
                  <a:srgbClr val="39639D"/>
                </a:solidFill>
                <a:latin typeface="Calibri" panose="020F0502020204030204" pitchFamily="34" charset="0"/>
                <a:ea typeface="華康儷中黑" pitchFamily="49" charset="-120"/>
                <a:cs typeface="Lucida Grande" pitchFamily="2" charset="0"/>
              </a:rPr>
              <a:t>時半 </a:t>
            </a:r>
          </a:p>
          <a:p>
            <a:pPr algn="l">
              <a:spcBef>
                <a:spcPts val="0"/>
              </a:spcBef>
            </a:pPr>
            <a:r>
              <a:rPr lang="zh-TW" altLang="en-US" sz="2600" spc="-170" dirty="0">
                <a:solidFill>
                  <a:srgbClr val="39639D"/>
                </a:solidFill>
                <a:latin typeface="Calibri" panose="020F0502020204030204" pitchFamily="34" charset="0"/>
                <a:ea typeface="華康儷中黑" pitchFamily="49" charset="-120"/>
                <a:cs typeface="Lucida Grande" pitchFamily="2" charset="0"/>
              </a:rPr>
              <a:t>費用：全免*（專為專業經理級經銷商 </a:t>
            </a:r>
            <a:r>
              <a:rPr lang="en-US" altLang="zh-TW" sz="2600" spc="-170" dirty="0">
                <a:solidFill>
                  <a:srgbClr val="39639D"/>
                </a:solidFill>
                <a:latin typeface="Calibri" panose="020F0502020204030204" pitchFamily="34" charset="0"/>
                <a:ea typeface="華康儷中黑" pitchFamily="49" charset="-120"/>
                <a:cs typeface="Lucida Grande" pitchFamily="2" charset="0"/>
              </a:rPr>
              <a:t>(PC) </a:t>
            </a:r>
            <a:r>
              <a:rPr lang="zh-TW" altLang="en-US" sz="2600" spc="-170" dirty="0">
                <a:solidFill>
                  <a:srgbClr val="39639D"/>
                </a:solidFill>
                <a:latin typeface="Calibri" panose="020F0502020204030204" pitchFamily="34" charset="0"/>
                <a:ea typeface="華康儷中黑" pitchFamily="49" charset="-120"/>
                <a:cs typeface="Lucida Grande" pitchFamily="2" charset="0"/>
              </a:rPr>
              <a:t>或以上和有興趣以</a:t>
            </a:r>
            <a:r>
              <a:rPr lang="en-US" altLang="zh-TW" sz="2600" spc="-170" dirty="0">
                <a:solidFill>
                  <a:srgbClr val="39639D"/>
                </a:solidFill>
                <a:latin typeface="Calibri" panose="020F0502020204030204" pitchFamily="34" charset="0"/>
                <a:ea typeface="華康儷中黑" pitchFamily="49" charset="-120"/>
                <a:cs typeface="Lucida Grande" pitchFamily="2" charset="0"/>
              </a:rPr>
              <a:t>HP</a:t>
            </a:r>
            <a:r>
              <a:rPr lang="zh-TW" altLang="en-US" sz="2600" spc="-170" dirty="0">
                <a:solidFill>
                  <a:srgbClr val="39639D"/>
                </a:solidFill>
                <a:latin typeface="Calibri" panose="020F0502020204030204" pitchFamily="34" charset="0"/>
                <a:ea typeface="華康儷中黑" pitchFamily="49" charset="-120"/>
                <a:cs typeface="Lucida Grande" pitchFamily="2" charset="0"/>
              </a:rPr>
              <a:t>建立業務之超連鎖店主而設。）</a:t>
            </a:r>
            <a:endParaRPr lang="en-US" altLang="zh-TW" sz="2600" spc="-170" dirty="0">
              <a:solidFill>
                <a:srgbClr val="39639D"/>
              </a:solidFill>
              <a:latin typeface="Calibri" panose="020F0502020204030204" pitchFamily="34" charset="0"/>
              <a:ea typeface="華康儷中黑" pitchFamily="49" charset="-120"/>
              <a:cs typeface="Lucida Grande" pitchFamily="2" charset="0"/>
            </a:endParaRPr>
          </a:p>
          <a:p>
            <a:pPr algn="l">
              <a:spcBef>
                <a:spcPts val="0"/>
              </a:spcBef>
            </a:pPr>
            <a:endParaRPr lang="en-US" altLang="zh-TW" sz="2000" spc="-170" dirty="0">
              <a:solidFill>
                <a:srgbClr val="39639D"/>
              </a:solidFill>
              <a:latin typeface="Calibri" panose="020F0502020204030204" pitchFamily="34" charset="0"/>
              <a:ea typeface="華康儷中黑" pitchFamily="49" charset="-120"/>
              <a:cs typeface="Lucida Grande" pitchFamily="2" charset="0"/>
            </a:endParaRPr>
          </a:p>
          <a:p>
            <a:pPr algn="l">
              <a:spcBef>
                <a:spcPts val="0"/>
              </a:spcBef>
            </a:pPr>
            <a:r>
              <a:rPr lang="zh-TW" altLang="en-US" sz="2000" spc="-170" dirty="0">
                <a:solidFill>
                  <a:srgbClr val="39639D"/>
                </a:solidFill>
                <a:latin typeface="Calibri" panose="020F0502020204030204" pitchFamily="34" charset="0"/>
                <a:ea typeface="華康儷中黑" pitchFamily="49" charset="-120"/>
                <a:cs typeface="Lucida Grande" pitchFamily="2" charset="0"/>
              </a:rPr>
              <a:t>須預留座位，請於</a:t>
            </a:r>
            <a:r>
              <a:rPr lang="en-US" altLang="zh-TW" sz="2000" spc="-170" dirty="0">
                <a:solidFill>
                  <a:srgbClr val="39639D"/>
                </a:solidFill>
                <a:latin typeface="Calibri" panose="020F0502020204030204" pitchFamily="34" charset="0"/>
                <a:ea typeface="華康儷中黑" pitchFamily="49" charset="-120"/>
                <a:cs typeface="Lucida Grande" pitchFamily="2" charset="0"/>
              </a:rPr>
              <a:t>5</a:t>
            </a:r>
            <a:r>
              <a:rPr lang="zh-TW" altLang="en-US" sz="2000" spc="-170" dirty="0">
                <a:solidFill>
                  <a:srgbClr val="39639D"/>
                </a:solidFill>
                <a:latin typeface="Calibri" panose="020F0502020204030204" pitchFamily="34" charset="0"/>
                <a:ea typeface="華康儷中黑" pitchFamily="49" charset="-120"/>
                <a:cs typeface="Lucida Grande" pitchFamily="2" charset="0"/>
              </a:rPr>
              <a:t>月</a:t>
            </a:r>
            <a:r>
              <a:rPr lang="en-US" altLang="zh-TW" sz="2000" spc="-170" dirty="0">
                <a:solidFill>
                  <a:srgbClr val="39639D"/>
                </a:solidFill>
                <a:latin typeface="Calibri" panose="020F0502020204030204" pitchFamily="34" charset="0"/>
                <a:ea typeface="華康儷中黑" pitchFamily="49" charset="-120"/>
                <a:cs typeface="Lucida Grande" pitchFamily="2" charset="0"/>
              </a:rPr>
              <a:t>6</a:t>
            </a:r>
            <a:r>
              <a:rPr lang="zh-TW" altLang="en-US" sz="2000" spc="-170" dirty="0">
                <a:solidFill>
                  <a:srgbClr val="39639D"/>
                </a:solidFill>
                <a:latin typeface="Calibri" panose="020F0502020204030204" pitchFamily="34" charset="0"/>
                <a:ea typeface="華康儷中黑" pitchFamily="49" charset="-120"/>
                <a:cs typeface="Lucida Grande" pitchFamily="2" charset="0"/>
              </a:rPr>
              <a:t>日（二）前將出席是次會議的經銷商姓名和號碼，電郵至</a:t>
            </a:r>
            <a:r>
              <a:rPr lang="en-US" altLang="zh-TW" sz="2000" spc="-170" dirty="0">
                <a:solidFill>
                  <a:srgbClr val="39639D"/>
                </a:solidFill>
                <a:latin typeface="Calibri" panose="020F0502020204030204" pitchFamily="34" charset="0"/>
                <a:ea typeface="華康儷中黑" pitchFamily="49" charset="-120"/>
                <a:cs typeface="Lucida Grande" pitchFamily="2" charset="0"/>
              </a:rPr>
              <a:t>hkdist@markethongkong.com.hk</a:t>
            </a:r>
            <a:r>
              <a:rPr lang="zh-TW" altLang="en-US" sz="2000" spc="-170" dirty="0">
                <a:solidFill>
                  <a:srgbClr val="39639D"/>
                </a:solidFill>
                <a:latin typeface="Calibri" panose="020F0502020204030204" pitchFamily="34" charset="0"/>
                <a:ea typeface="華康儷中黑" pitchFamily="49" charset="-120"/>
                <a:cs typeface="Lucida Grande" pitchFamily="2" charset="0"/>
              </a:rPr>
              <a:t>。建議帶同「健康專業人士執行指南」出席。</a:t>
            </a:r>
          </a:p>
          <a:p>
            <a:pPr algn="l">
              <a:spcBef>
                <a:spcPts val="0"/>
              </a:spcBef>
            </a:pPr>
            <a:endParaRPr lang="en-US" altLang="zh-CN" sz="2600" spc="-170" dirty="0">
              <a:solidFill>
                <a:srgbClr val="39639D"/>
              </a:solidFill>
              <a:latin typeface="Calibri" panose="020F0502020204030204" pitchFamily="34" charset="0"/>
              <a:ea typeface="華康儷中黑" pitchFamily="49" charset="-120"/>
              <a:cs typeface="Lucida Grande" pitchFamily="2" charset="0"/>
            </a:endParaRPr>
          </a:p>
        </p:txBody>
      </p:sp>
      <p:pic>
        <p:nvPicPr>
          <p:cNvPr id="4" name="Picture 3"/>
          <p:cNvPicPr>
            <a:picLocks noChangeAspect="1"/>
          </p:cNvPicPr>
          <p:nvPr/>
        </p:nvPicPr>
        <p:blipFill>
          <a:blip r:embed="rId3" cstate="screen"/>
          <a:stretch>
            <a:fillRect/>
          </a:stretch>
        </p:blipFill>
        <p:spPr>
          <a:xfrm>
            <a:off x="7121237" y="228600"/>
            <a:ext cx="1870363" cy="533400"/>
          </a:xfrm>
          <a:prstGeom prst="rect">
            <a:avLst/>
          </a:prstGeom>
        </p:spPr>
      </p:pic>
      <p:sp>
        <p:nvSpPr>
          <p:cNvPr id="6" name="Subtitle 2"/>
          <p:cNvSpPr txBox="1">
            <a:spLocks/>
          </p:cNvSpPr>
          <p:nvPr/>
        </p:nvSpPr>
        <p:spPr>
          <a:xfrm>
            <a:off x="76219" y="3429000"/>
            <a:ext cx="8681017" cy="3048000"/>
          </a:xfrm>
          <a:prstGeom prst="rect">
            <a:avLst/>
          </a:prstGeom>
        </p:spPr>
        <p:txBody>
          <a:bodyPr vert="horz" lIns="91350" tIns="45675" rIns="91350" bIns="45675" rtlCol="0">
            <a:noAutofit/>
          </a:bodyPr>
          <a:lstStyle/>
          <a:p>
            <a:pPr defTabSz="913509">
              <a:defRPr/>
            </a:pPr>
            <a:r>
              <a:rPr lang="en-US" sz="3000" b="1" spc="-170" dirty="0">
                <a:solidFill>
                  <a:srgbClr val="39639D"/>
                </a:solidFill>
                <a:cs typeface="Futura Book"/>
              </a:rPr>
              <a:t>Special Coring on Health Professional Program</a:t>
            </a:r>
          </a:p>
          <a:p>
            <a:pPr defTabSz="913509">
              <a:defRPr/>
            </a:pPr>
            <a:r>
              <a:rPr lang="en-US" sz="2200" spc="-170" dirty="0">
                <a:solidFill>
                  <a:srgbClr val="39639D"/>
                </a:solidFill>
                <a:cs typeface="Futura Book"/>
              </a:rPr>
              <a:t>Date: May 7, 2014 (Wednesday)</a:t>
            </a:r>
          </a:p>
          <a:p>
            <a:pPr defTabSz="913509">
              <a:defRPr/>
            </a:pPr>
            <a:r>
              <a:rPr lang="en-US" sz="2200" spc="-170" dirty="0">
                <a:solidFill>
                  <a:srgbClr val="39639D"/>
                </a:solidFill>
                <a:cs typeface="Futura Book"/>
              </a:rPr>
              <a:t>Time: 7:30 p.m. – 9:30 p.m. </a:t>
            </a:r>
          </a:p>
          <a:p>
            <a:pPr defTabSz="913509">
              <a:defRPr/>
            </a:pPr>
            <a:r>
              <a:rPr lang="en-US" sz="2200" spc="-170" dirty="0">
                <a:solidFill>
                  <a:srgbClr val="39639D"/>
                </a:solidFill>
                <a:cs typeface="Futura Book"/>
              </a:rPr>
              <a:t>Ticket: Free admission* (Will be offered to all Professional Coordinator Distributors or above and </a:t>
            </a:r>
            <a:r>
              <a:rPr lang="en-US" sz="2200" spc="-170" dirty="0" err="1">
                <a:solidFill>
                  <a:srgbClr val="39639D"/>
                </a:solidFill>
                <a:cs typeface="Futura Book"/>
              </a:rPr>
              <a:t>UnFranchise</a:t>
            </a:r>
            <a:r>
              <a:rPr lang="en-US" sz="2200" spc="-170" dirty="0">
                <a:solidFill>
                  <a:srgbClr val="39639D"/>
                </a:solidFill>
                <a:cs typeface="Futura Book"/>
              </a:rPr>
              <a:t>™ Business Owners who are interested in business development with the program.)</a:t>
            </a:r>
          </a:p>
          <a:p>
            <a:pPr defTabSz="913509">
              <a:defRPr/>
            </a:pPr>
            <a:endParaRPr lang="en-US" sz="2000" spc="-170" dirty="0">
              <a:solidFill>
                <a:srgbClr val="39639D"/>
              </a:solidFill>
              <a:cs typeface="Futura Book"/>
            </a:endParaRPr>
          </a:p>
          <a:p>
            <a:pPr defTabSz="913509">
              <a:defRPr/>
            </a:pPr>
            <a:r>
              <a:rPr lang="en-US" sz="2000" spc="-170" dirty="0">
                <a:solidFill>
                  <a:srgbClr val="39639D"/>
                </a:solidFill>
                <a:cs typeface="Futura Book"/>
              </a:rPr>
              <a:t>Please provide your name and distributor ID in the email and send to hkdist@markethongkong.com.hk on or before 6 May, 2014 (Tuesday) to get your seat reserved! </a:t>
            </a:r>
            <a:r>
              <a:rPr lang="en-US" sz="2000" u="sng" spc="-170" dirty="0">
                <a:solidFill>
                  <a:srgbClr val="39639D"/>
                </a:solidFill>
                <a:cs typeface="Futura Book"/>
              </a:rPr>
              <a:t>Implementation Guide</a:t>
            </a:r>
            <a:r>
              <a:rPr lang="en-US" sz="2000" spc="-170" dirty="0">
                <a:solidFill>
                  <a:srgbClr val="39639D"/>
                </a:solidFill>
                <a:cs typeface="Futura Book"/>
              </a:rPr>
              <a:t> will be covered so we suggest all participants to bring their own copies to the training.</a:t>
            </a:r>
          </a:p>
        </p:txBody>
      </p:sp>
    </p:spTree>
    <p:extLst>
      <p:ext uri="{BB962C8B-B14F-4D97-AF65-F5344CB8AC3E}">
        <p14:creationId xmlns="" xmlns:p14="http://schemas.microsoft.com/office/powerpoint/2010/main" val="4110512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1"/>
            <a:ext cx="6781800" cy="1447800"/>
          </a:xfrm>
        </p:spPr>
        <p:txBody>
          <a:bodyPr>
            <a:noAutofit/>
          </a:bodyPr>
          <a:lstStyle/>
          <a:p>
            <a:pPr algn="l">
              <a:spcBef>
                <a:spcPts val="0"/>
              </a:spcBef>
            </a:pPr>
            <a:r>
              <a:rPr lang="zh-TW" altLang="en-US" sz="3800" spc="-170" dirty="0">
                <a:solidFill>
                  <a:srgbClr val="39639D"/>
                </a:solidFill>
                <a:latin typeface="華康儷中黑" pitchFamily="49" charset="-120"/>
                <a:ea typeface="華康儷中黑" pitchFamily="49" charset="-120"/>
                <a:cs typeface="Lucida Grande" pitchFamily="2" charset="0"/>
              </a:rPr>
              <a:t>以</a:t>
            </a:r>
            <a:r>
              <a:rPr lang="zh-CN" altLang="en-US" sz="3800" spc="-170" dirty="0">
                <a:solidFill>
                  <a:srgbClr val="39639D"/>
                </a:solidFill>
                <a:latin typeface="華康儷中黑" pitchFamily="49" charset="-120"/>
                <a:ea typeface="華康儷中黑" pitchFamily="49" charset="-120"/>
                <a:cs typeface="Lucida Grande" pitchFamily="2" charset="0"/>
              </a:rPr>
              <a:t>保健計</a:t>
            </a:r>
            <a:r>
              <a:rPr lang="zh-TW" altLang="en-US" sz="3800" spc="-170" dirty="0">
                <a:solidFill>
                  <a:srgbClr val="39639D"/>
                </a:solidFill>
                <a:latin typeface="華康儷中黑" pitchFamily="49" charset="-120"/>
                <a:ea typeface="華康儷中黑" pitchFamily="49" charset="-120"/>
                <a:cs typeface="Lucida Grande" pitchFamily="2" charset="0"/>
              </a:rPr>
              <a:t>劃</a:t>
            </a:r>
            <a:r>
              <a:rPr lang="zh-CN" altLang="en-US" sz="3800" spc="-170" dirty="0">
                <a:solidFill>
                  <a:srgbClr val="39639D"/>
                </a:solidFill>
                <a:latin typeface="華康儷中黑" pitchFamily="49" charset="-120"/>
                <a:ea typeface="華康儷中黑" pitchFamily="49" charset="-120"/>
                <a:cs typeface="Lucida Grande" pitchFamily="2" charset="0"/>
              </a:rPr>
              <a:t>支援健康專業人士的病人與診所</a:t>
            </a:r>
            <a:endParaRPr lang="en-US" altLang="zh-CN" sz="3800" spc="-170" dirty="0">
              <a:solidFill>
                <a:srgbClr val="39639D"/>
              </a:solidFill>
              <a:latin typeface="華康儷中黑" pitchFamily="49" charset="-120"/>
              <a:ea typeface="華康儷中黑" pitchFamily="49" charset="-120"/>
              <a:cs typeface="Lucida Grande" pitchFamily="2" charset="0"/>
            </a:endParaRPr>
          </a:p>
        </p:txBody>
      </p:sp>
      <p:pic>
        <p:nvPicPr>
          <p:cNvPr id="2" name="Picture 1" descr="medicalgirl.png"/>
          <p:cNvPicPr>
            <a:picLocks noChangeAspect="1"/>
          </p:cNvPicPr>
          <p:nvPr/>
        </p:nvPicPr>
        <p:blipFill>
          <a:blip r:embed="rId3" cstate="email">
            <a:alphaModFix amt="55000"/>
            <a:extLst>
              <a:ext uri="{28A0092B-C50C-407E-A947-70E740481C1C}">
                <a14:useLocalDpi xmlns="" xmlns:a14="http://schemas.microsoft.com/office/drawing/2010/main"/>
              </a:ext>
            </a:extLst>
          </a:blip>
          <a:stretch>
            <a:fillRect/>
          </a:stretch>
        </p:blipFill>
        <p:spPr>
          <a:xfrm>
            <a:off x="5867400" y="1855648"/>
            <a:ext cx="3067480" cy="5002352"/>
          </a:xfrm>
          <a:prstGeom prst="rect">
            <a:avLst/>
          </a:prstGeom>
        </p:spPr>
      </p:pic>
      <p:pic>
        <p:nvPicPr>
          <p:cNvPr id="4" name="Picture 3"/>
          <p:cNvPicPr>
            <a:picLocks noChangeAspect="1"/>
          </p:cNvPicPr>
          <p:nvPr/>
        </p:nvPicPr>
        <p:blipFill>
          <a:blip r:embed="rId4" cstate="screen"/>
          <a:stretch>
            <a:fillRect/>
          </a:stretch>
        </p:blipFill>
        <p:spPr>
          <a:xfrm>
            <a:off x="304801" y="5890542"/>
            <a:ext cx="2590800" cy="738858"/>
          </a:xfrm>
          <a:prstGeom prst="rect">
            <a:avLst/>
          </a:prstGeom>
        </p:spPr>
      </p:pic>
      <p:sp>
        <p:nvSpPr>
          <p:cNvPr id="6" name="Subtitle 2"/>
          <p:cNvSpPr txBox="1">
            <a:spLocks/>
          </p:cNvSpPr>
          <p:nvPr/>
        </p:nvSpPr>
        <p:spPr>
          <a:xfrm>
            <a:off x="228619" y="2362200"/>
            <a:ext cx="8681017" cy="2057400"/>
          </a:xfrm>
          <a:prstGeom prst="rect">
            <a:avLst/>
          </a:prstGeom>
        </p:spPr>
        <p:txBody>
          <a:bodyPr vert="horz" lIns="91350" tIns="45675" rIns="91350" bIns="45675" rtlCol="0">
            <a:normAutofit/>
          </a:bodyPr>
          <a:lstStyle/>
          <a:p>
            <a:pPr defTabSz="913509">
              <a:defRPr/>
            </a:pPr>
            <a:r>
              <a:rPr lang="en-US" sz="3300" spc="-170" dirty="0">
                <a:solidFill>
                  <a:srgbClr val="39639D"/>
                </a:solidFill>
                <a:cs typeface="Futura Book"/>
              </a:rPr>
              <a:t>Supporting Health Professionals</a:t>
            </a:r>
          </a:p>
          <a:p>
            <a:pPr defTabSz="913509">
              <a:defRPr/>
            </a:pPr>
            <a:r>
              <a:rPr lang="en-US" sz="3300" spc="-170" dirty="0">
                <a:solidFill>
                  <a:srgbClr val="39639D"/>
                </a:solidFill>
                <a:cs typeface="Futura Book"/>
              </a:rPr>
              <a:t>With Wellness for Your </a:t>
            </a:r>
            <a:br>
              <a:rPr lang="en-US" sz="3300" spc="-170" dirty="0">
                <a:solidFill>
                  <a:srgbClr val="39639D"/>
                </a:solidFill>
                <a:cs typeface="Futura Book"/>
              </a:rPr>
            </a:br>
            <a:r>
              <a:rPr lang="en-US" sz="3300" spc="-170" dirty="0">
                <a:solidFill>
                  <a:srgbClr val="39639D"/>
                </a:solidFill>
                <a:cs typeface="Futura Book"/>
              </a:rPr>
              <a:t>Patients and Practice</a:t>
            </a:r>
          </a:p>
        </p:txBody>
      </p:sp>
    </p:spTree>
    <p:extLst>
      <p:ext uri="{BB962C8B-B14F-4D97-AF65-F5344CB8AC3E}">
        <p14:creationId xmlns="" xmlns:p14="http://schemas.microsoft.com/office/powerpoint/2010/main" val="1285418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70"/>
            <a:ext cx="4114800" cy="769437"/>
          </a:xfrm>
          <a:prstGeom prst="rect">
            <a:avLst/>
          </a:prstGeom>
          <a:noFill/>
        </p:spPr>
        <p:txBody>
          <a:bodyPr wrap="square" lIns="91345" tIns="45673" rIns="91345" bIns="45673" rtlCol="0">
            <a:spAutoFit/>
          </a:bodyPr>
          <a:lstStyle/>
          <a:p>
            <a:pPr algn="ctr" defTabSz="913462"/>
            <a:r>
              <a:rPr lang="en-US" altLang="zh-TW" sz="2200" b="1" dirty="0">
                <a:solidFill>
                  <a:srgbClr val="B9C62E"/>
                </a:solidFill>
                <a:latin typeface="Arial Narrow" pitchFamily="34" charset="0"/>
                <a:ea typeface="華康儷中黑" pitchFamily="49" charset="-120"/>
              </a:rPr>
              <a:t>20</a:t>
            </a:r>
            <a:r>
              <a:rPr lang="en-US" altLang="zh-TW" sz="2200" b="1" dirty="0">
                <a:solidFill>
                  <a:srgbClr val="50CFFF"/>
                </a:solidFill>
                <a:latin typeface="Arial Narrow" pitchFamily="34" charset="0"/>
                <a:ea typeface="華康儷中黑" pitchFamily="49" charset="-120"/>
              </a:rPr>
              <a:t>14</a:t>
            </a:r>
            <a:r>
              <a:rPr lang="zh-TW" altLang="en-US" sz="2200" dirty="0">
                <a:solidFill>
                  <a:prstClr val="black">
                    <a:lumMod val="85000"/>
                    <a:lumOff val="15000"/>
                  </a:prstClr>
                </a:solidFill>
                <a:latin typeface="Avenir 45 Book" pitchFamily="50" charset="0"/>
                <a:ea typeface="華康儷中黑" pitchFamily="49" charset="-120"/>
              </a:rPr>
              <a:t>美安香港年會</a:t>
            </a:r>
            <a:endParaRPr lang="en-US" altLang="zh-TW" sz="2200" dirty="0">
              <a:solidFill>
                <a:prstClr val="black">
                  <a:lumMod val="85000"/>
                  <a:lumOff val="15000"/>
                </a:prstClr>
              </a:solidFill>
              <a:latin typeface="Avenir 45 Book" pitchFamily="50" charset="0"/>
              <a:ea typeface="華康儷中黑" pitchFamily="49" charset="-120"/>
            </a:endParaRPr>
          </a:p>
          <a:p>
            <a:pPr algn="ctr" defTabSz="913462"/>
            <a:r>
              <a:rPr lang="en-US" sz="2200" b="1" dirty="0" err="1">
                <a:solidFill>
                  <a:prstClr val="black">
                    <a:lumMod val="85000"/>
                    <a:lumOff val="15000"/>
                  </a:prstClr>
                </a:solidFill>
                <a:latin typeface="Arial Narrow" pitchFamily="34" charset="0"/>
                <a:ea typeface="微軟正黑體" pitchFamily="34" charset="-120"/>
              </a:rPr>
              <a:t>mhk</a:t>
            </a:r>
            <a:r>
              <a:rPr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defTabSz="913462"/>
              <a:r>
                <a:rPr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701" y="5769842"/>
            <a:ext cx="2640456" cy="646327"/>
          </a:xfrm>
          <a:prstGeom prst="rect">
            <a:avLst/>
          </a:prstGeom>
        </p:spPr>
        <p:txBody>
          <a:bodyPr wrap="none" lIns="91345" tIns="45673" rIns="91345" bIns="45673">
            <a:spAutoFit/>
          </a:bodyPr>
          <a:lstStyle/>
          <a:p>
            <a:pPr algn="ctr" defTabSz="913462"/>
            <a:r>
              <a:rPr lang="en-US" sz="3600" b="1" dirty="0">
                <a:solidFill>
                  <a:prstClr val="black">
                    <a:lumMod val="85000"/>
                    <a:lumOff val="15000"/>
                  </a:prstClr>
                </a:solidFill>
                <a:latin typeface="Arial Narrow" pitchFamily="34" charset="0"/>
                <a:ea typeface="微軟正黑體" pitchFamily="34" charset="-120"/>
              </a:rPr>
              <a:t>#MHKAC</a:t>
            </a:r>
            <a:r>
              <a:rPr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 xmlns:p14="http://schemas.microsoft.com/office/powerpoint/2010/main" val="1942885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zh-CN" altLang="en-US" sz="4200" dirty="0">
                <a:solidFill>
                  <a:srgbClr val="39639D"/>
                </a:solidFill>
                <a:ea typeface="華康儷中黑" pitchFamily="49" charset="-120"/>
                <a:cs typeface="Futura Book"/>
              </a:rPr>
              <a:t>為健康專業人士提供服務</a:t>
            </a:r>
            <a:r>
              <a:rPr lang="en-US" altLang="zh-CN" sz="3600" dirty="0">
                <a:solidFill>
                  <a:srgbClr val="39639D"/>
                </a:solidFill>
                <a:ea typeface="華康儷中黑" pitchFamily="49" charset="-120"/>
                <a:cs typeface="Futura Book"/>
              </a:rPr>
              <a:t/>
            </a:r>
            <a:br>
              <a:rPr lang="en-US" altLang="zh-CN" sz="3600" dirty="0">
                <a:solidFill>
                  <a:srgbClr val="39639D"/>
                </a:solidFill>
                <a:ea typeface="華康儷中黑" pitchFamily="49" charset="-120"/>
                <a:cs typeface="Futura Book"/>
              </a:rPr>
            </a:br>
            <a:r>
              <a:rPr lang="en-US" sz="3200" dirty="0">
                <a:solidFill>
                  <a:srgbClr val="39639D"/>
                </a:solidFill>
                <a:cs typeface="Futura Book"/>
              </a:rPr>
              <a:t>Serving the Health Care Community</a:t>
            </a:r>
            <a:endParaRPr lang="en-US" sz="3200" dirty="0">
              <a:solidFill>
                <a:srgbClr val="39639D"/>
              </a:solidFill>
              <a:ea typeface="華康儷中黑" pitchFamily="49" charset="-120"/>
              <a:cs typeface="Futura Book"/>
            </a:endParaRPr>
          </a:p>
        </p:txBody>
      </p:sp>
      <p:sp>
        <p:nvSpPr>
          <p:cNvPr id="2" name="Content Placeholder 1"/>
          <p:cNvSpPr>
            <a:spLocks noGrp="1"/>
          </p:cNvSpPr>
          <p:nvPr>
            <p:ph idx="1"/>
          </p:nvPr>
        </p:nvSpPr>
        <p:spPr>
          <a:xfrm>
            <a:off x="0" y="3886200"/>
            <a:ext cx="9144000" cy="5334000"/>
          </a:xfrm>
        </p:spPr>
        <p:txBody>
          <a:bodyPr>
            <a:noAutofit/>
          </a:bodyPr>
          <a:lstStyle/>
          <a:p>
            <a:pPr>
              <a:spcBef>
                <a:spcPts val="0"/>
              </a:spcBef>
            </a:pPr>
            <a:r>
              <a:rPr lang="en-US" sz="2200" dirty="0">
                <a:ea typeface="華康儷中黑" pitchFamily="49" charset="-120"/>
              </a:rPr>
              <a:t>Market Hong Kong is growing quickly and we are quickly taking steps to help health professionals in Hong Kong leverage the exceptional results of these wellness products to support the health of their patients.</a:t>
            </a:r>
          </a:p>
          <a:p>
            <a:pPr>
              <a:spcBef>
                <a:spcPts val="0"/>
              </a:spcBef>
            </a:pPr>
            <a:r>
              <a:rPr lang="en-US" sz="2200" dirty="0">
                <a:ea typeface="華康儷中黑" pitchFamily="49" charset="-120"/>
              </a:rPr>
              <a:t>By implementing wellness solutions for the patients, we also add ancillary income for the health professionals.</a:t>
            </a:r>
          </a:p>
          <a:p>
            <a:pPr>
              <a:spcBef>
                <a:spcPts val="0"/>
              </a:spcBef>
            </a:pPr>
            <a:r>
              <a:rPr lang="en-US" sz="2200" dirty="0">
                <a:ea typeface="華康儷中黑" pitchFamily="49" charset="-120"/>
              </a:rPr>
              <a:t>As you know, every business must run profitably to succeed. We can improve revenue in any business by providing the answers to the questions that your patients or customers are asking.</a:t>
            </a:r>
          </a:p>
          <a:p>
            <a:pPr>
              <a:spcBef>
                <a:spcPts val="0"/>
              </a:spcBef>
            </a:pPr>
            <a:endParaRPr lang="en-US" sz="2200" dirty="0">
              <a:ea typeface="華康儷中黑" pitchFamily="49" charset="-120"/>
            </a:endParaRPr>
          </a:p>
        </p:txBody>
      </p:sp>
      <p:sp>
        <p:nvSpPr>
          <p:cNvPr id="7" name="Content Placeholder 1"/>
          <p:cNvSpPr txBox="1">
            <a:spLocks/>
          </p:cNvSpPr>
          <p:nvPr/>
        </p:nvSpPr>
        <p:spPr>
          <a:xfrm>
            <a:off x="0" y="914400"/>
            <a:ext cx="9105900" cy="2971800"/>
          </a:xfrm>
          <a:prstGeom prst="rect">
            <a:avLst/>
          </a:prstGeom>
        </p:spPr>
        <p:txBody>
          <a:bodyPr vert="horz" lIns="91350" tIns="45675" rIns="91350" bIns="45675"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300" dirty="0">
              <a:solidFill>
                <a:prstClr val="black"/>
              </a:solidFill>
              <a:latin typeface="華康儷中黑" panose="020B0509000000000000" pitchFamily="49" charset="-120"/>
              <a:ea typeface="華康儷中黑" panose="020B0509000000000000" pitchFamily="49" charset="-120"/>
            </a:endParaRPr>
          </a:p>
          <a:p>
            <a:pPr>
              <a:lnSpc>
                <a:spcPct val="120000"/>
              </a:lnSpc>
            </a:pPr>
            <a:r>
              <a:rPr lang="zh-CN" altLang="en-US" sz="2300" dirty="0">
                <a:solidFill>
                  <a:prstClr val="black"/>
                </a:solidFill>
                <a:latin typeface="華康儷中黑" panose="020B0509000000000000" pitchFamily="49" charset="-120"/>
                <a:ea typeface="華康儷中黑" panose="020B0509000000000000" pitchFamily="49" charset="-120"/>
              </a:rPr>
              <a:t>美安香港正迅速成長，目前已推行計劃幫助</a:t>
            </a:r>
            <a:r>
              <a:rPr lang="zh-TW" altLang="en-US" sz="2300" dirty="0">
                <a:solidFill>
                  <a:prstClr val="black"/>
                </a:solidFill>
                <a:latin typeface="華康儷中黑" panose="020B0509000000000000" pitchFamily="49" charset="-120"/>
                <a:ea typeface="華康儷中黑" panose="020B0509000000000000" pitchFamily="49" charset="-120"/>
              </a:rPr>
              <a:t>香港</a:t>
            </a:r>
            <a:r>
              <a:rPr lang="zh-CN" altLang="en-US" sz="2300" dirty="0">
                <a:solidFill>
                  <a:prstClr val="black"/>
                </a:solidFill>
                <a:latin typeface="華康儷中黑" panose="020B0509000000000000" pitchFamily="49" charset="-120"/>
                <a:ea typeface="華康儷中黑" panose="020B0509000000000000" pitchFamily="49" charset="-120"/>
              </a:rPr>
              <a:t>的健康專業人士利用這些功效</a:t>
            </a:r>
            <a:r>
              <a:rPr lang="zh-TW" altLang="en-US" sz="2300" dirty="0">
                <a:solidFill>
                  <a:prstClr val="black"/>
                </a:solidFill>
                <a:latin typeface="華康儷中黑" panose="020B0509000000000000" pitchFamily="49" charset="-120"/>
                <a:ea typeface="華康儷中黑" panose="020B0509000000000000" pitchFamily="49" charset="-120"/>
              </a:rPr>
              <a:t>卓越</a:t>
            </a:r>
            <a:r>
              <a:rPr lang="zh-CN" altLang="en-US" sz="2300" dirty="0">
                <a:solidFill>
                  <a:prstClr val="black"/>
                </a:solidFill>
                <a:latin typeface="華康儷中黑" panose="020B0509000000000000" pitchFamily="49" charset="-120"/>
                <a:ea typeface="華康儷中黑" panose="020B0509000000000000" pitchFamily="49" charset="-120"/>
              </a:rPr>
              <a:t>的保健產品支援他們</a:t>
            </a:r>
            <a:r>
              <a:rPr lang="zh-TW" altLang="en-US" sz="2300" dirty="0">
                <a:solidFill>
                  <a:prstClr val="black"/>
                </a:solidFill>
                <a:latin typeface="華康儷中黑" panose="020B0509000000000000" pitchFamily="49" charset="-120"/>
                <a:ea typeface="華康儷中黑" panose="020B0509000000000000" pitchFamily="49" charset="-120"/>
              </a:rPr>
              <a:t>病人</a:t>
            </a:r>
            <a:r>
              <a:rPr lang="zh-CN" altLang="en-US" sz="2300" dirty="0">
                <a:solidFill>
                  <a:prstClr val="black"/>
                </a:solidFill>
                <a:latin typeface="華康儷中黑" panose="020B0509000000000000" pitchFamily="49" charset="-120"/>
                <a:ea typeface="華康儷中黑" panose="020B0509000000000000" pitchFamily="49" charset="-120"/>
              </a:rPr>
              <a:t>的健康</a:t>
            </a:r>
            <a:endParaRPr lang="en-US" sz="2300" dirty="0">
              <a:solidFill>
                <a:prstClr val="black"/>
              </a:solidFill>
              <a:latin typeface="華康儷中黑" panose="020B0509000000000000" pitchFamily="49" charset="-120"/>
              <a:ea typeface="華康儷中黑" panose="020B0509000000000000" pitchFamily="49" charset="-120"/>
            </a:endParaRPr>
          </a:p>
          <a:p>
            <a:pPr>
              <a:lnSpc>
                <a:spcPct val="120000"/>
              </a:lnSpc>
            </a:pPr>
            <a:r>
              <a:rPr lang="zh-CN" altLang="en-US" sz="2300" dirty="0">
                <a:solidFill>
                  <a:prstClr val="black"/>
                </a:solidFill>
                <a:latin typeface="華康儷中黑" panose="020B0509000000000000" pitchFamily="49" charset="-120"/>
                <a:ea typeface="華康儷中黑" panose="020B0509000000000000" pitchFamily="49" charset="-120"/>
              </a:rPr>
              <a:t>透過</a:t>
            </a:r>
            <a:r>
              <a:rPr lang="zh-TW" altLang="en-US" sz="2300" dirty="0">
                <a:solidFill>
                  <a:prstClr val="black"/>
                </a:solidFill>
                <a:latin typeface="華康儷中黑" panose="020B0509000000000000" pitchFamily="49" charset="-120"/>
                <a:ea typeface="華康儷中黑" panose="020B0509000000000000" pitchFamily="49" charset="-120"/>
              </a:rPr>
              <a:t>實行</a:t>
            </a:r>
            <a:r>
              <a:rPr lang="zh-CN" altLang="en-US" sz="2300" dirty="0">
                <a:solidFill>
                  <a:prstClr val="black"/>
                </a:solidFill>
                <a:latin typeface="華康儷中黑" panose="020B0509000000000000" pitchFamily="49" charset="-120"/>
                <a:ea typeface="華康儷中黑" panose="020B0509000000000000" pitchFamily="49" charset="-120"/>
              </a:rPr>
              <a:t>保健方案，我們</a:t>
            </a:r>
            <a:r>
              <a:rPr lang="zh-TW" altLang="en-US" sz="2300" dirty="0">
                <a:solidFill>
                  <a:prstClr val="black"/>
                </a:solidFill>
                <a:latin typeface="華康儷中黑" panose="020B0509000000000000" pitchFamily="49" charset="-120"/>
                <a:ea typeface="華康儷中黑" panose="020B0509000000000000" pitchFamily="49" charset="-120"/>
              </a:rPr>
              <a:t>亦為</a:t>
            </a:r>
            <a:r>
              <a:rPr lang="zh-CN" altLang="en-US" sz="2300" dirty="0">
                <a:solidFill>
                  <a:prstClr val="black"/>
                </a:solidFill>
                <a:latin typeface="華康儷中黑" panose="020B0509000000000000" pitchFamily="49" charset="-120"/>
                <a:ea typeface="華康儷中黑" panose="020B0509000000000000" pitchFamily="49" charset="-120"/>
              </a:rPr>
              <a:t>健康專業人士</a:t>
            </a:r>
            <a:r>
              <a:rPr lang="zh-TW" altLang="en-US" sz="2300" dirty="0">
                <a:solidFill>
                  <a:prstClr val="black"/>
                </a:solidFill>
                <a:latin typeface="華康儷中黑" panose="020B0509000000000000" pitchFamily="49" charset="-120"/>
                <a:ea typeface="華康儷中黑" panose="020B0509000000000000" pitchFamily="49" charset="-120"/>
              </a:rPr>
              <a:t>帶來</a:t>
            </a:r>
            <a:r>
              <a:rPr lang="zh-CN" altLang="en-US" sz="2300" dirty="0">
                <a:solidFill>
                  <a:prstClr val="black"/>
                </a:solidFill>
                <a:latin typeface="華康儷中黑" panose="020B0509000000000000" pitchFamily="49" charset="-120"/>
                <a:ea typeface="華康儷中黑" panose="020B0509000000000000" pitchFamily="49" charset="-120"/>
              </a:rPr>
              <a:t>額外收入</a:t>
            </a:r>
            <a:endParaRPr lang="en-US" sz="2300" dirty="0">
              <a:solidFill>
                <a:prstClr val="black"/>
              </a:solidFill>
              <a:latin typeface="華康儷中黑" panose="020B0509000000000000" pitchFamily="49" charset="-120"/>
              <a:ea typeface="華康儷中黑" panose="020B0509000000000000" pitchFamily="49" charset="-120"/>
            </a:endParaRPr>
          </a:p>
          <a:p>
            <a:pPr>
              <a:lnSpc>
                <a:spcPct val="120000"/>
              </a:lnSpc>
            </a:pPr>
            <a:r>
              <a:rPr lang="zh-CN" altLang="en-US" sz="2300" dirty="0">
                <a:solidFill>
                  <a:prstClr val="black"/>
                </a:solidFill>
                <a:latin typeface="華康儷中黑" panose="020B0509000000000000" pitchFamily="49" charset="-120"/>
                <a:ea typeface="華康儷中黑" panose="020B0509000000000000" pitchFamily="49" charset="-120"/>
              </a:rPr>
              <a:t>如你所知，</a:t>
            </a:r>
            <a:r>
              <a:rPr lang="zh-TW" altLang="en-US" sz="2300" dirty="0">
                <a:solidFill>
                  <a:prstClr val="black"/>
                </a:solidFill>
                <a:latin typeface="華康儷中黑" panose="020B0509000000000000" pitchFamily="49" charset="-120"/>
                <a:ea typeface="華康儷中黑" panose="020B0509000000000000" pitchFamily="49" charset="-120"/>
              </a:rPr>
              <a:t>能產生盈利的生意才是</a:t>
            </a:r>
            <a:r>
              <a:rPr lang="zh-CN" altLang="en-US" sz="2300" dirty="0">
                <a:solidFill>
                  <a:prstClr val="black"/>
                </a:solidFill>
                <a:latin typeface="華康儷中黑" panose="020B0509000000000000" pitchFamily="49" charset="-120"/>
                <a:ea typeface="華康儷中黑" panose="020B0509000000000000" pitchFamily="49" charset="-120"/>
              </a:rPr>
              <a:t>成功。我們為你的病人和顧客提供問題的解決方案，</a:t>
            </a:r>
            <a:r>
              <a:rPr lang="zh-TW" altLang="en-US" sz="2300" dirty="0">
                <a:solidFill>
                  <a:prstClr val="black"/>
                </a:solidFill>
                <a:latin typeface="華康儷中黑" panose="020B0509000000000000" pitchFamily="49" charset="-120"/>
                <a:ea typeface="華康儷中黑" panose="020B0509000000000000" pitchFamily="49" charset="-120"/>
              </a:rPr>
              <a:t>從而</a:t>
            </a:r>
            <a:r>
              <a:rPr lang="zh-CN" altLang="en-US" sz="2300" dirty="0">
                <a:solidFill>
                  <a:prstClr val="black"/>
                </a:solidFill>
                <a:latin typeface="華康儷中黑" panose="020B0509000000000000" pitchFamily="49" charset="-120"/>
                <a:ea typeface="華康儷中黑" panose="020B0509000000000000" pitchFamily="49" charset="-120"/>
              </a:rPr>
              <a:t>提高診所的業務收入</a:t>
            </a:r>
            <a:endParaRPr lang="en-US" sz="2300" dirty="0">
              <a:solidFill>
                <a:prstClr val="black"/>
              </a:solidFill>
              <a:latin typeface="華康儷中黑" panose="020B0509000000000000" pitchFamily="49" charset="-120"/>
              <a:ea typeface="華康儷中黑" panose="020B0509000000000000" pitchFamily="49" charset="-120"/>
            </a:endParaRPr>
          </a:p>
        </p:txBody>
      </p:sp>
    </p:spTree>
    <p:extLst>
      <p:ext uri="{BB962C8B-B14F-4D97-AF65-F5344CB8AC3E}">
        <p14:creationId xmlns="" xmlns:p14="http://schemas.microsoft.com/office/powerpoint/2010/main" val="1339302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28600" y="76200"/>
            <a:ext cx="8686800" cy="609600"/>
          </a:xfrm>
          <a:prstGeom prst="rect">
            <a:avLst/>
          </a:prstGeom>
        </p:spPr>
        <p:txBody>
          <a:bodyPr lIns="91350" tIns="45675" rIns="91350" bIns="45675"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3509"/>
            <a:r>
              <a:rPr lang="zh-CN" altLang="en-US" sz="3600" b="0" dirty="0">
                <a:solidFill>
                  <a:srgbClr val="C00000"/>
                </a:solidFill>
                <a:effectLst/>
                <a:ea typeface="華康儷中黑" pitchFamily="49" charset="-120"/>
                <a:cs typeface="Futura Book"/>
              </a:rPr>
              <a:t>首先，讓我們</a:t>
            </a:r>
            <a:r>
              <a:rPr lang="zh-TW" altLang="en-US" sz="3600" b="0" dirty="0">
                <a:solidFill>
                  <a:srgbClr val="C00000"/>
                </a:solidFill>
                <a:effectLst/>
                <a:ea typeface="華康儷中黑" pitchFamily="49" charset="-120"/>
                <a:cs typeface="Futura Book"/>
              </a:rPr>
              <a:t>聽聽</a:t>
            </a:r>
            <a:r>
              <a:rPr lang="zh-CN" altLang="en-US" sz="3600" b="0" dirty="0">
                <a:solidFill>
                  <a:srgbClr val="C00000"/>
                </a:solidFill>
                <a:effectLst/>
                <a:ea typeface="華康儷中黑" pitchFamily="49" charset="-120"/>
                <a:cs typeface="Futura Book"/>
              </a:rPr>
              <a:t>病人的問題</a:t>
            </a:r>
            <a:endParaRPr lang="en-US" altLang="zh-CN" sz="3600" b="0" dirty="0">
              <a:solidFill>
                <a:srgbClr val="C00000"/>
              </a:solidFill>
              <a:effectLst/>
              <a:ea typeface="華康儷中黑" pitchFamily="49" charset="-120"/>
              <a:cs typeface="Futura Book"/>
            </a:endParaRPr>
          </a:p>
          <a:p>
            <a:pPr defTabSz="913509"/>
            <a:r>
              <a:rPr lang="en-US" sz="3200" b="0" dirty="0">
                <a:solidFill>
                  <a:srgbClr val="C00000"/>
                </a:solidFill>
                <a:effectLst/>
                <a:ea typeface="華康儷中黑" pitchFamily="49" charset="-120"/>
                <a:cs typeface="Futura Book"/>
              </a:rPr>
              <a:t>Let’s start by listening to the questions that patients are asking.</a:t>
            </a:r>
          </a:p>
        </p:txBody>
      </p:sp>
      <p:pic>
        <p:nvPicPr>
          <p:cNvPr id="4" name="Picture 3" descr="medicalgirl.png"/>
          <p:cNvPicPr>
            <a:picLocks noChangeAspect="1"/>
          </p:cNvPicPr>
          <p:nvPr/>
        </p:nvPicPr>
        <p:blipFill>
          <a:blip r:embed="rId3" cstate="email">
            <a:alphaModFix amt="55000"/>
            <a:extLst>
              <a:ext uri="{28A0092B-C50C-407E-A947-70E740481C1C}">
                <a14:useLocalDpi xmlns="" xmlns:a14="http://schemas.microsoft.com/office/drawing/2010/main"/>
              </a:ext>
            </a:extLst>
          </a:blip>
          <a:stretch>
            <a:fillRect/>
          </a:stretch>
        </p:blipFill>
        <p:spPr>
          <a:xfrm>
            <a:off x="6076520" y="1855648"/>
            <a:ext cx="3067480" cy="5002352"/>
          </a:xfrm>
          <a:prstGeom prst="rect">
            <a:avLst/>
          </a:prstGeom>
        </p:spPr>
      </p:pic>
      <p:sp>
        <p:nvSpPr>
          <p:cNvPr id="2" name="Content Placeholder 1"/>
          <p:cNvSpPr>
            <a:spLocks noGrp="1"/>
          </p:cNvSpPr>
          <p:nvPr>
            <p:ph idx="1"/>
          </p:nvPr>
        </p:nvSpPr>
        <p:spPr>
          <a:xfrm>
            <a:off x="152401" y="1905000"/>
            <a:ext cx="6781800" cy="2756624"/>
          </a:xfrm>
        </p:spPr>
        <p:txBody>
          <a:bodyPr>
            <a:normAutofit/>
          </a:bodyPr>
          <a:lstStyle/>
          <a:p>
            <a:r>
              <a:rPr lang="en-US" sz="2800" dirty="0">
                <a:latin typeface="華康儷中黑" panose="020B0509000000000000" pitchFamily="49" charset="-120"/>
                <a:ea typeface="華康儷中黑" panose="020B0509000000000000" pitchFamily="49" charset="-120"/>
                <a:cs typeface="Futura Book"/>
              </a:rPr>
              <a:t>｢</a:t>
            </a:r>
            <a:r>
              <a:rPr lang="zh-CN" altLang="en-US" sz="2800" dirty="0">
                <a:latin typeface="華康儷中黑" panose="020B0509000000000000" pitchFamily="49" charset="-120"/>
                <a:ea typeface="華康儷中黑" panose="020B0509000000000000" pitchFamily="49" charset="-120"/>
                <a:cs typeface="Futura Book"/>
              </a:rPr>
              <a:t>你有何建議</a:t>
            </a:r>
            <a:r>
              <a:rPr lang="zh-TW" altLang="en-US" sz="2800" dirty="0">
                <a:latin typeface="華康儷中黑" panose="020B0509000000000000" pitchFamily="49" charset="-120"/>
                <a:ea typeface="華康儷中黑" panose="020B0509000000000000" pitchFamily="49" charset="-120"/>
                <a:cs typeface="Futura Book"/>
              </a:rPr>
              <a:t>助</a:t>
            </a:r>
            <a:r>
              <a:rPr lang="zh-CN" altLang="en-US" sz="2800" dirty="0">
                <a:latin typeface="華康儷中黑" panose="020B0509000000000000" pitchFamily="49" charset="-120"/>
                <a:ea typeface="華康儷中黑" panose="020B0509000000000000" pitchFamily="49" charset="-120"/>
                <a:cs typeface="Futura Book"/>
              </a:rPr>
              <a:t>我</a:t>
            </a:r>
            <a:r>
              <a:rPr lang="zh-CN" altLang="en-US" sz="2800" dirty="0">
                <a:solidFill>
                  <a:srgbClr val="39639D"/>
                </a:solidFill>
                <a:latin typeface="華康儷中黑" panose="020B0509000000000000" pitchFamily="49" charset="-120"/>
                <a:ea typeface="華康儷中黑" panose="020B0509000000000000" pitchFamily="49" charset="-120"/>
                <a:cs typeface="Futura Book"/>
              </a:rPr>
              <a:t>控制體重</a:t>
            </a:r>
            <a:r>
              <a:rPr lang="zh-CN" altLang="en-US" sz="2800" dirty="0">
                <a:latin typeface="華康儷中黑" panose="020B0509000000000000" pitchFamily="49" charset="-120"/>
                <a:ea typeface="華康儷中黑" panose="020B0509000000000000" pitchFamily="49" charset="-120"/>
                <a:cs typeface="Futura Book"/>
              </a:rPr>
              <a:t>？</a:t>
            </a:r>
            <a:r>
              <a:rPr lang="en-US" sz="2800" dirty="0">
                <a:latin typeface="華康儷中黑" panose="020B0509000000000000" pitchFamily="49" charset="-120"/>
                <a:ea typeface="華康儷中黑" panose="020B0509000000000000" pitchFamily="49" charset="-120"/>
                <a:cs typeface="Futura Book"/>
              </a:rPr>
              <a:t>｣ </a:t>
            </a:r>
            <a:endParaRPr lang="en-US" sz="2800" u="sng" dirty="0">
              <a:latin typeface="華康儷中黑" panose="020B0509000000000000" pitchFamily="49" charset="-120"/>
              <a:ea typeface="華康儷中黑" panose="020B0509000000000000" pitchFamily="49" charset="-120"/>
              <a:cs typeface="Futura Book"/>
            </a:endParaRPr>
          </a:p>
          <a:p>
            <a:pPr>
              <a:lnSpc>
                <a:spcPct val="120000"/>
              </a:lnSpc>
            </a:pPr>
            <a:r>
              <a:rPr lang="en-US" sz="2800" dirty="0">
                <a:latin typeface="華康儷中黑" panose="020B0509000000000000" pitchFamily="49" charset="-120"/>
                <a:ea typeface="華康儷中黑" panose="020B0509000000000000" pitchFamily="49" charset="-120"/>
                <a:cs typeface="Futura Book"/>
              </a:rPr>
              <a:t>｢</a:t>
            </a:r>
            <a:r>
              <a:rPr lang="zh-CN" altLang="en-US" sz="2800" dirty="0">
                <a:latin typeface="華康儷中黑" panose="020B0509000000000000" pitchFamily="49" charset="-120"/>
                <a:ea typeface="華康儷中黑" panose="020B0509000000000000" pitchFamily="49" charset="-120"/>
                <a:cs typeface="Helvetica"/>
              </a:rPr>
              <a:t>你建議我用哪一種</a:t>
            </a:r>
            <a:r>
              <a:rPr lang="zh-CN" altLang="en-US" sz="2800" dirty="0">
                <a:solidFill>
                  <a:srgbClr val="39639D"/>
                </a:solidFill>
                <a:latin typeface="華康儷中黑" panose="020B0509000000000000" pitchFamily="49" charset="-120"/>
                <a:ea typeface="華康儷中黑" panose="020B0509000000000000" pitchFamily="49" charset="-120"/>
                <a:cs typeface="Helvetica"/>
              </a:rPr>
              <a:t>綜合維他命、鈣和 </a:t>
            </a:r>
            <a:r>
              <a:rPr lang="zh-TW" altLang="en-US" sz="2800" dirty="0">
                <a:solidFill>
                  <a:srgbClr val="39639D"/>
                </a:solidFill>
                <a:latin typeface="華康儷中黑" panose="020B0509000000000000" pitchFamily="49" charset="-120"/>
                <a:ea typeface="華康儷中黑" panose="020B0509000000000000" pitchFamily="49" charset="-120"/>
                <a:cs typeface="Helvetica"/>
              </a:rPr>
              <a:t>魚油產品</a:t>
            </a:r>
            <a:r>
              <a:rPr lang="zh-CN" altLang="en-US" sz="2800" dirty="0">
                <a:latin typeface="華康儷中黑" panose="020B0509000000000000" pitchFamily="49" charset="-120"/>
                <a:ea typeface="華康儷中黑" panose="020B0509000000000000" pitchFamily="49" charset="-120"/>
                <a:cs typeface="Futura Book"/>
              </a:rPr>
              <a:t>？</a:t>
            </a:r>
            <a:r>
              <a:rPr lang="en-US" sz="2800" dirty="0">
                <a:latin typeface="華康儷中黑" panose="020B0509000000000000" pitchFamily="49" charset="-120"/>
                <a:ea typeface="華康儷中黑" panose="020B0509000000000000" pitchFamily="49" charset="-120"/>
                <a:cs typeface="Futura Book"/>
              </a:rPr>
              <a:t>｣</a:t>
            </a:r>
            <a:endParaRPr lang="en-US" sz="2800" dirty="0">
              <a:latin typeface="華康儷中黑" panose="020B0509000000000000" pitchFamily="49" charset="-120"/>
              <a:ea typeface="華康儷中黑" panose="020B0509000000000000" pitchFamily="49" charset="-120"/>
              <a:cs typeface="Helvetica"/>
            </a:endParaRPr>
          </a:p>
          <a:p>
            <a:pPr>
              <a:lnSpc>
                <a:spcPct val="120000"/>
              </a:lnSpc>
            </a:pPr>
            <a:r>
              <a:rPr lang="en-US" sz="2800" dirty="0">
                <a:latin typeface="華康儷中黑" panose="020B0509000000000000" pitchFamily="49" charset="-120"/>
                <a:ea typeface="華康儷中黑" panose="020B0509000000000000" pitchFamily="49" charset="-120"/>
                <a:cs typeface="Futura Book"/>
              </a:rPr>
              <a:t>｢</a:t>
            </a:r>
            <a:r>
              <a:rPr lang="zh-CN" altLang="en-US" sz="2800" dirty="0">
                <a:latin typeface="華康儷中黑" panose="020B0509000000000000" pitchFamily="49" charset="-120"/>
                <a:ea typeface="華康儷中黑" panose="020B0509000000000000" pitchFamily="49" charset="-120"/>
              </a:rPr>
              <a:t>我還有</a:t>
            </a:r>
            <a:r>
              <a:rPr lang="zh-TW" altLang="en-US" sz="2800" dirty="0">
                <a:latin typeface="華康儷中黑" panose="020B0509000000000000" pitchFamily="49" charset="-120"/>
                <a:ea typeface="華康儷中黑" panose="020B0509000000000000" pitchFamily="49" charset="-120"/>
              </a:rPr>
              <a:t>甚麼</a:t>
            </a:r>
            <a:r>
              <a:rPr lang="zh-TW" altLang="en-US" sz="2800" dirty="0">
                <a:solidFill>
                  <a:srgbClr val="39639D"/>
                </a:solidFill>
                <a:latin typeface="華康儷中黑" panose="020B0509000000000000" pitchFamily="49" charset="-120"/>
                <a:ea typeface="華康儷中黑" panose="020B0509000000000000" pitchFamily="49" charset="-120"/>
              </a:rPr>
              <a:t>其他</a:t>
            </a:r>
            <a:r>
              <a:rPr lang="zh-CN" altLang="en-US" sz="2800" dirty="0">
                <a:solidFill>
                  <a:srgbClr val="39639D"/>
                </a:solidFill>
                <a:latin typeface="華康儷中黑" panose="020B0509000000000000" pitchFamily="49" charset="-120"/>
                <a:ea typeface="華康儷中黑" panose="020B0509000000000000" pitchFamily="49" charset="-120"/>
              </a:rPr>
              <a:t>保健方</a:t>
            </a:r>
            <a:r>
              <a:rPr lang="zh-TW" altLang="en-US" sz="2800" dirty="0">
                <a:solidFill>
                  <a:srgbClr val="39639D"/>
                </a:solidFill>
                <a:latin typeface="華康儷中黑" panose="020B0509000000000000" pitchFamily="49" charset="-120"/>
                <a:ea typeface="華康儷中黑" panose="020B0509000000000000" pitchFamily="49" charset="-120"/>
              </a:rPr>
              <a:t>法</a:t>
            </a:r>
            <a:r>
              <a:rPr lang="zh-CN" altLang="en-US" sz="2800" dirty="0">
                <a:latin typeface="華康儷中黑" panose="020B0509000000000000" pitchFamily="49" charset="-120"/>
                <a:ea typeface="華康儷中黑" panose="020B0509000000000000" pitchFamily="49" charset="-120"/>
              </a:rPr>
              <a:t>可以選擇</a:t>
            </a:r>
            <a:r>
              <a:rPr lang="zh-CN" altLang="en-US" sz="2800" dirty="0">
                <a:latin typeface="華康儷中黑" panose="020B0509000000000000" pitchFamily="49" charset="-120"/>
                <a:ea typeface="華康儷中黑" panose="020B0509000000000000" pitchFamily="49" charset="-120"/>
                <a:cs typeface="Futura Book"/>
              </a:rPr>
              <a:t>？</a:t>
            </a:r>
            <a:r>
              <a:rPr lang="en-US" sz="2800" dirty="0">
                <a:latin typeface="華康儷中黑" panose="020B0509000000000000" pitchFamily="49" charset="-120"/>
                <a:ea typeface="華康儷中黑" panose="020B0509000000000000" pitchFamily="49" charset="-120"/>
                <a:cs typeface="Futura Book"/>
              </a:rPr>
              <a:t>｣ </a:t>
            </a:r>
            <a:endParaRPr lang="en-US" sz="2800" dirty="0">
              <a:latin typeface="華康儷中黑" panose="020B0509000000000000" pitchFamily="49" charset="-120"/>
              <a:ea typeface="華康儷中黑" panose="020B0509000000000000" pitchFamily="49" charset="-120"/>
            </a:endParaRPr>
          </a:p>
        </p:txBody>
      </p:sp>
      <p:sp>
        <p:nvSpPr>
          <p:cNvPr id="6" name="Content Placeholder 1"/>
          <p:cNvSpPr txBox="1">
            <a:spLocks/>
          </p:cNvSpPr>
          <p:nvPr/>
        </p:nvSpPr>
        <p:spPr>
          <a:xfrm>
            <a:off x="209550" y="4267201"/>
            <a:ext cx="6572250" cy="33528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prstClr val="black"/>
                </a:solidFill>
                <a:ea typeface="華康儷中黑" pitchFamily="49" charset="-120"/>
                <a:cs typeface="Futura Book"/>
              </a:rPr>
              <a:t>“What do you recommend to help me </a:t>
            </a:r>
            <a:r>
              <a:rPr lang="en-US" sz="2600" dirty="0">
                <a:solidFill>
                  <a:srgbClr val="39639D"/>
                </a:solidFill>
                <a:ea typeface="華康儷中黑" pitchFamily="49" charset="-120"/>
                <a:cs typeface="Futura Book"/>
              </a:rPr>
              <a:t>lose weight</a:t>
            </a:r>
            <a:r>
              <a:rPr lang="en-US" sz="2600" dirty="0">
                <a:solidFill>
                  <a:prstClr val="black"/>
                </a:solidFill>
                <a:ea typeface="華康儷中黑" pitchFamily="49" charset="-120"/>
                <a:cs typeface="Futura Book"/>
              </a:rPr>
              <a:t>?”</a:t>
            </a:r>
            <a:endParaRPr lang="en-US" sz="2600" u="sng" dirty="0">
              <a:solidFill>
                <a:prstClr val="black"/>
              </a:solidFill>
              <a:ea typeface="華康儷中黑" pitchFamily="49" charset="-120"/>
              <a:cs typeface="Futura Book"/>
            </a:endParaRPr>
          </a:p>
          <a:p>
            <a:pPr>
              <a:lnSpc>
                <a:spcPct val="120000"/>
              </a:lnSpc>
            </a:pPr>
            <a:r>
              <a:rPr lang="en-US" sz="2600" dirty="0">
                <a:solidFill>
                  <a:prstClr val="black"/>
                </a:solidFill>
                <a:ea typeface="華康儷中黑" pitchFamily="49" charset="-120"/>
              </a:rPr>
              <a:t>“</a:t>
            </a:r>
            <a:r>
              <a:rPr lang="en-US" sz="2600" dirty="0">
                <a:solidFill>
                  <a:prstClr val="black"/>
                </a:solidFill>
                <a:ea typeface="華康儷中黑" pitchFamily="49" charset="-120"/>
                <a:cs typeface="Helvetica"/>
              </a:rPr>
              <a:t>What </a:t>
            </a:r>
            <a:r>
              <a:rPr lang="en-US" sz="2600" dirty="0">
                <a:solidFill>
                  <a:srgbClr val="39639D"/>
                </a:solidFill>
                <a:ea typeface="華康儷中黑" pitchFamily="49" charset="-120"/>
                <a:cs typeface="Helvetica"/>
              </a:rPr>
              <a:t>multivitamin, calcium or fish oil </a:t>
            </a:r>
            <a:r>
              <a:rPr lang="en-US" sz="2600" dirty="0">
                <a:solidFill>
                  <a:prstClr val="black"/>
                </a:solidFill>
                <a:ea typeface="華康儷中黑" pitchFamily="49" charset="-120"/>
                <a:cs typeface="Helvetica"/>
              </a:rPr>
              <a:t>do you recommend?”</a:t>
            </a:r>
          </a:p>
          <a:p>
            <a:pPr>
              <a:lnSpc>
                <a:spcPct val="120000"/>
              </a:lnSpc>
            </a:pPr>
            <a:r>
              <a:rPr lang="en-US" sz="2600" dirty="0">
                <a:solidFill>
                  <a:prstClr val="black"/>
                </a:solidFill>
                <a:ea typeface="華康儷中黑" pitchFamily="49" charset="-120"/>
              </a:rPr>
              <a:t>“What </a:t>
            </a:r>
            <a:r>
              <a:rPr lang="en-US" sz="2600" dirty="0">
                <a:solidFill>
                  <a:srgbClr val="39639D"/>
                </a:solidFill>
                <a:ea typeface="華康儷中黑" pitchFamily="49" charset="-120"/>
              </a:rPr>
              <a:t>healthy alternatives </a:t>
            </a:r>
            <a:r>
              <a:rPr lang="en-US" sz="2600" dirty="0">
                <a:solidFill>
                  <a:prstClr val="black"/>
                </a:solidFill>
                <a:ea typeface="華康儷中黑" pitchFamily="49" charset="-120"/>
              </a:rPr>
              <a:t>do I have?”</a:t>
            </a:r>
          </a:p>
        </p:txBody>
      </p:sp>
    </p:spTree>
    <p:extLst>
      <p:ext uri="{BB962C8B-B14F-4D97-AF65-F5344CB8AC3E}">
        <p14:creationId xmlns="" xmlns:p14="http://schemas.microsoft.com/office/powerpoint/2010/main" val="4026409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361059" y="2743200"/>
            <a:ext cx="3763249" cy="2346960"/>
          </a:xfrm>
          <a:prstGeom prst="rect">
            <a:avLst/>
          </a:prstGeom>
          <a:noFill/>
          <a:ln>
            <a:noFill/>
          </a:ln>
          <a:effectLst>
            <a:outerShdw blurRad="63500" sx="102000" sy="102000" algn="ctr" rotWithShape="0">
              <a:prstClr val="black">
                <a:alpha val="40000"/>
              </a:prstClr>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52400" y="457200"/>
            <a:ext cx="8915400" cy="838200"/>
          </a:xfrm>
        </p:spPr>
        <p:txBody>
          <a:bodyPr>
            <a:noAutofit/>
          </a:bodyPr>
          <a:lstStyle/>
          <a:p>
            <a:pPr>
              <a:lnSpc>
                <a:spcPct val="90000"/>
              </a:lnSpc>
            </a:pPr>
            <a:r>
              <a:rPr lang="zh-CN" altLang="en-US" sz="4200" dirty="0">
                <a:solidFill>
                  <a:srgbClr val="39639D"/>
                </a:solidFill>
                <a:ea typeface="華康儷中黑" pitchFamily="49" charset="-120"/>
                <a:cs typeface="Futura Book"/>
              </a:rPr>
              <a:t>實際上病人已經在購買保健產品</a:t>
            </a:r>
            <a:r>
              <a:rPr lang="en-US" altLang="zh-CN" sz="4200" dirty="0">
                <a:solidFill>
                  <a:srgbClr val="39639D"/>
                </a:solidFill>
                <a:ea typeface="華康儷中黑" pitchFamily="49" charset="-120"/>
                <a:cs typeface="Futura Book"/>
              </a:rPr>
              <a:t>…</a:t>
            </a:r>
            <a:r>
              <a:rPr lang="en-US" altLang="zh-CN" sz="4000" dirty="0">
                <a:solidFill>
                  <a:srgbClr val="39639D"/>
                </a:solidFill>
                <a:ea typeface="華康儷中黑" pitchFamily="49" charset="-120"/>
                <a:cs typeface="Futura Book"/>
              </a:rPr>
              <a:t>…</a:t>
            </a:r>
            <a:br>
              <a:rPr lang="en-US" altLang="zh-CN" sz="4000" dirty="0">
                <a:solidFill>
                  <a:srgbClr val="39639D"/>
                </a:solidFill>
                <a:ea typeface="華康儷中黑" pitchFamily="49" charset="-120"/>
                <a:cs typeface="Futura Book"/>
              </a:rPr>
            </a:br>
            <a:r>
              <a:rPr lang="en-US" sz="3000" dirty="0">
                <a:solidFill>
                  <a:srgbClr val="39639D"/>
                </a:solidFill>
                <a:ea typeface="華康儷中黑" pitchFamily="49" charset="-120"/>
                <a:cs typeface="Futura Book"/>
              </a:rPr>
              <a:t>Patients Are Already Purchasing Wellness Products…</a:t>
            </a:r>
          </a:p>
        </p:txBody>
      </p:sp>
      <p:sp>
        <p:nvSpPr>
          <p:cNvPr id="4" name="Content Placeholder 4"/>
          <p:cNvSpPr>
            <a:spLocks noGrp="1"/>
          </p:cNvSpPr>
          <p:nvPr>
            <p:ph idx="1"/>
          </p:nvPr>
        </p:nvSpPr>
        <p:spPr>
          <a:xfrm>
            <a:off x="152419" y="1676400"/>
            <a:ext cx="7620001" cy="2667000"/>
          </a:xfrm>
        </p:spPr>
        <p:txBody>
          <a:bodyPr>
            <a:normAutofit/>
          </a:bodyPr>
          <a:lstStyle/>
          <a:p>
            <a:r>
              <a:rPr lang="zh-CN" altLang="en-US" dirty="0">
                <a:ea typeface="華康儷中黑" pitchFamily="49" charset="-120"/>
              </a:rPr>
              <a:t>已經有人</a:t>
            </a:r>
            <a:r>
              <a:rPr lang="zh-CN" altLang="en-US" dirty="0" smtClean="0">
                <a:ea typeface="華康儷中黑" pitchFamily="49" charset="-120"/>
              </a:rPr>
              <a:t>向病人推銷</a:t>
            </a:r>
            <a:r>
              <a:rPr lang="zh-CN" altLang="en-US" dirty="0">
                <a:ea typeface="華康儷中黑" pitchFamily="49" charset="-120"/>
              </a:rPr>
              <a:t>補充</a:t>
            </a:r>
            <a:r>
              <a:rPr lang="zh-CN" altLang="en-US" dirty="0" smtClean="0">
                <a:ea typeface="華康儷中黑" pitchFamily="49" charset="-120"/>
              </a:rPr>
              <a:t>品</a:t>
            </a:r>
            <a:endParaRPr lang="en-US" dirty="0" smtClean="0">
              <a:ea typeface="華康儷中黑" pitchFamily="49" charset="-120"/>
            </a:endParaRPr>
          </a:p>
          <a:p>
            <a:r>
              <a:rPr lang="zh-CN" altLang="en-US" i="1" dirty="0" smtClean="0">
                <a:solidFill>
                  <a:srgbClr val="C00000"/>
                </a:solidFill>
                <a:ea typeface="華康儷中黑" pitchFamily="49" charset="-120"/>
              </a:rPr>
              <a:t>你的病人在買</a:t>
            </a:r>
            <a:r>
              <a:rPr lang="zh-TW" altLang="en-US" i="1" dirty="0" smtClean="0">
                <a:solidFill>
                  <a:srgbClr val="C00000"/>
                </a:solidFill>
                <a:ea typeface="華康儷中黑" pitchFamily="49" charset="-120"/>
              </a:rPr>
              <a:t>甚</a:t>
            </a:r>
            <a:r>
              <a:rPr lang="zh-CN" altLang="en-US" i="1" dirty="0">
                <a:solidFill>
                  <a:srgbClr val="C00000"/>
                </a:solidFill>
                <a:ea typeface="華康儷中黑" pitchFamily="49" charset="-120"/>
              </a:rPr>
              <a:t>麼</a:t>
            </a:r>
            <a:r>
              <a:rPr lang="zh-TW" altLang="en-US" i="1" dirty="0" smtClean="0">
                <a:solidFill>
                  <a:srgbClr val="C00000"/>
                </a:solidFill>
                <a:ea typeface="華康儷中黑" pitchFamily="49" charset="-120"/>
              </a:rPr>
              <a:t>產品</a:t>
            </a:r>
            <a:r>
              <a:rPr lang="zh-CN" altLang="en-US" i="1" dirty="0" smtClean="0">
                <a:solidFill>
                  <a:srgbClr val="C00000"/>
                </a:solidFill>
                <a:ea typeface="華康儷中黑" pitchFamily="49" charset="-120"/>
              </a:rPr>
              <a:t>？</a:t>
            </a:r>
            <a:endParaRPr lang="en-US" i="1" dirty="0">
              <a:solidFill>
                <a:srgbClr val="C00000"/>
              </a:solidFill>
              <a:ea typeface="華康儷中黑" pitchFamily="49" charset="-120"/>
            </a:endParaRPr>
          </a:p>
          <a:p>
            <a:r>
              <a:rPr lang="zh-CN" altLang="en-US" i="1" dirty="0" smtClean="0">
                <a:solidFill>
                  <a:srgbClr val="C00000"/>
                </a:solidFill>
                <a:ea typeface="華康儷中黑" pitchFamily="49" charset="-120"/>
              </a:rPr>
              <a:t>誰</a:t>
            </a:r>
            <a:r>
              <a:rPr lang="zh-TW" altLang="en-US" i="1" dirty="0" smtClean="0">
                <a:solidFill>
                  <a:srgbClr val="C00000"/>
                </a:solidFill>
                <a:ea typeface="華康儷中黑" pitchFamily="49" charset="-120"/>
              </a:rPr>
              <a:t>向</a:t>
            </a:r>
            <a:r>
              <a:rPr lang="zh-CN" altLang="en-US" i="1" dirty="0" smtClean="0">
                <a:solidFill>
                  <a:srgbClr val="C00000"/>
                </a:solidFill>
                <a:ea typeface="華康儷中黑" pitchFamily="49" charset="-120"/>
              </a:rPr>
              <a:t>他們提供建議？</a:t>
            </a:r>
            <a:r>
              <a:rPr lang="en-US" altLang="zh-CN" i="1" dirty="0" smtClean="0">
                <a:solidFill>
                  <a:srgbClr val="C00000"/>
                </a:solidFill>
                <a:ea typeface="華康儷中黑" pitchFamily="49" charset="-120"/>
              </a:rPr>
              <a:t/>
            </a:r>
            <a:br>
              <a:rPr lang="en-US" altLang="zh-CN" i="1" dirty="0" smtClean="0">
                <a:solidFill>
                  <a:srgbClr val="C00000"/>
                </a:solidFill>
                <a:ea typeface="華康儷中黑" pitchFamily="49" charset="-120"/>
              </a:rPr>
            </a:br>
            <a:endParaRPr lang="en-US" dirty="0" smtClean="0">
              <a:solidFill>
                <a:schemeClr val="bg1"/>
              </a:solidFill>
              <a:ea typeface="華康儷中黑" pitchFamily="49" charset="-120"/>
            </a:endParaRPr>
          </a:p>
        </p:txBody>
      </p:sp>
      <p:sp>
        <p:nvSpPr>
          <p:cNvPr id="5" name="Content Placeholder 4"/>
          <p:cNvSpPr txBox="1">
            <a:spLocks/>
          </p:cNvSpPr>
          <p:nvPr/>
        </p:nvSpPr>
        <p:spPr>
          <a:xfrm>
            <a:off x="152400" y="3840480"/>
            <a:ext cx="5334000" cy="278892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ea typeface="華康儷中黑" pitchFamily="49" charset="-120"/>
              </a:rPr>
              <a:t>Patients have already been sold on supplementation. </a:t>
            </a:r>
          </a:p>
          <a:p>
            <a:r>
              <a:rPr lang="en-US" sz="2800" i="1" dirty="0">
                <a:solidFill>
                  <a:srgbClr val="C00000"/>
                </a:solidFill>
                <a:ea typeface="華康儷中黑" pitchFamily="49" charset="-120"/>
              </a:rPr>
              <a:t>WHAT are your patients buying? </a:t>
            </a:r>
          </a:p>
          <a:p>
            <a:r>
              <a:rPr lang="en-US" sz="2800" i="1" dirty="0">
                <a:solidFill>
                  <a:srgbClr val="C00000"/>
                </a:solidFill>
                <a:ea typeface="華康儷中黑" pitchFamily="49" charset="-120"/>
              </a:rPr>
              <a:t>Who is giving them advice?  </a:t>
            </a:r>
          </a:p>
          <a:p>
            <a:endParaRPr lang="en-US" sz="2800" dirty="0">
              <a:solidFill>
                <a:prstClr val="white"/>
              </a:solidFill>
              <a:ea typeface="華康儷中黑" pitchFamily="49" charset="-120"/>
            </a:endParaRPr>
          </a:p>
        </p:txBody>
      </p:sp>
    </p:spTree>
    <p:extLst>
      <p:ext uri="{BB962C8B-B14F-4D97-AF65-F5344CB8AC3E}">
        <p14:creationId xmlns="" xmlns:p14="http://schemas.microsoft.com/office/powerpoint/2010/main" val="104342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Rot="1" noChangeArrowheads="1"/>
          </p:cNvSpPr>
          <p:nvPr>
            <p:ph type="title"/>
          </p:nvPr>
        </p:nvSpPr>
        <p:spPr>
          <a:xfrm>
            <a:off x="228600" y="762000"/>
            <a:ext cx="8686800" cy="1143000"/>
          </a:xfrm>
        </p:spPr>
        <p:txBody>
          <a:bodyPr>
            <a:noAutofit/>
          </a:bodyPr>
          <a:lstStyle/>
          <a:p>
            <a:pPr>
              <a:lnSpc>
                <a:spcPct val="90000"/>
              </a:lnSpc>
              <a:defRPr/>
            </a:pPr>
            <a:r>
              <a:rPr lang="zh-TW" altLang="en-US" sz="3600" dirty="0">
                <a:solidFill>
                  <a:srgbClr val="39639D"/>
                </a:solidFill>
                <a:ea typeface="華康儷中黑" pitchFamily="49" charset="-120"/>
                <a:cs typeface="Futura Book"/>
              </a:rPr>
              <a:t>一般</a:t>
            </a:r>
            <a:r>
              <a:rPr lang="zh-CN" altLang="en-US" sz="3600" dirty="0">
                <a:solidFill>
                  <a:srgbClr val="39639D"/>
                </a:solidFill>
                <a:ea typeface="華康儷中黑" pitchFamily="49" charset="-120"/>
                <a:cs typeface="Futura Book"/>
              </a:rPr>
              <a:t>消費者受過科學和營養方面的教育嗎？</a:t>
            </a:r>
            <a:r>
              <a:rPr lang="en-US" altLang="zh-CN" sz="3600" dirty="0">
                <a:solidFill>
                  <a:srgbClr val="39639D"/>
                </a:solidFill>
                <a:ea typeface="華康儷中黑" pitchFamily="49" charset="-120"/>
                <a:cs typeface="Futura Book"/>
              </a:rPr>
              <a:t/>
            </a:r>
            <a:br>
              <a:rPr lang="en-US" altLang="zh-CN" sz="3600" dirty="0">
                <a:solidFill>
                  <a:srgbClr val="39639D"/>
                </a:solidFill>
                <a:ea typeface="華康儷中黑" pitchFamily="49" charset="-120"/>
                <a:cs typeface="Futura Book"/>
              </a:rPr>
            </a:br>
            <a:r>
              <a:rPr lang="en-US" sz="3000" dirty="0">
                <a:solidFill>
                  <a:srgbClr val="39639D"/>
                </a:solidFill>
                <a:ea typeface="華康儷中黑" pitchFamily="49" charset="-120"/>
                <a:cs typeface="Futura Book"/>
              </a:rPr>
              <a:t>Is the average consumer educated in  science-based, nutritional support?</a:t>
            </a:r>
            <a:r>
              <a:rPr lang="en-US" sz="3200" dirty="0">
                <a:solidFill>
                  <a:srgbClr val="39639D"/>
                </a:solidFill>
                <a:ea typeface="華康儷中黑" pitchFamily="49" charset="-120"/>
                <a:cs typeface="Futura Book"/>
              </a:rPr>
              <a:t/>
            </a:r>
            <a:br>
              <a:rPr lang="en-US" sz="3200" dirty="0">
                <a:solidFill>
                  <a:srgbClr val="39639D"/>
                </a:solidFill>
                <a:ea typeface="華康儷中黑" pitchFamily="49" charset="-120"/>
                <a:cs typeface="Futura Book"/>
              </a:rPr>
            </a:br>
            <a:r>
              <a:rPr lang="en-US" sz="3200" dirty="0">
                <a:solidFill>
                  <a:srgbClr val="39639D"/>
                </a:solidFill>
                <a:ea typeface="華康儷中黑" pitchFamily="49" charset="-120"/>
                <a:cs typeface="Futura Book"/>
              </a:rPr>
              <a:t/>
            </a:r>
            <a:br>
              <a:rPr lang="en-US" sz="3200" dirty="0">
                <a:solidFill>
                  <a:srgbClr val="39639D"/>
                </a:solidFill>
                <a:ea typeface="華康儷中黑" pitchFamily="49" charset="-120"/>
                <a:cs typeface="Futura Book"/>
              </a:rPr>
            </a:br>
            <a:endParaRPr lang="en-US" sz="3200" dirty="0">
              <a:solidFill>
                <a:srgbClr val="39639D"/>
              </a:solidFill>
              <a:ea typeface="華康儷中黑" pitchFamily="49" charset="-120"/>
              <a:cs typeface="Futura Book"/>
            </a:endParaRPr>
          </a:p>
        </p:txBody>
      </p:sp>
      <p:sp>
        <p:nvSpPr>
          <p:cNvPr id="112642" name="Rectangle 2"/>
          <p:cNvSpPr>
            <a:spLocks noGrp="1" noChangeArrowheads="1"/>
          </p:cNvSpPr>
          <p:nvPr>
            <p:ph idx="1"/>
          </p:nvPr>
        </p:nvSpPr>
        <p:spPr>
          <a:xfrm>
            <a:off x="152400" y="1676400"/>
            <a:ext cx="8686800" cy="3124200"/>
          </a:xfrm>
        </p:spPr>
        <p:txBody>
          <a:bodyPr>
            <a:normAutofit/>
          </a:bodyPr>
          <a:lstStyle/>
          <a:p>
            <a:pPr marL="0" indent="0">
              <a:lnSpc>
                <a:spcPct val="120000"/>
              </a:lnSpc>
              <a:buNone/>
            </a:pPr>
            <a:r>
              <a:rPr lang="zh-TW" altLang="en-US" sz="2200" dirty="0">
                <a:latin typeface="華康儷中黑" panose="020B0509000000000000" pitchFamily="49" charset="-120"/>
                <a:ea typeface="華康儷中黑" panose="020B0509000000000000" pitchFamily="49" charset="-120"/>
              </a:rPr>
              <a:t>很</a:t>
            </a:r>
            <a:r>
              <a:rPr lang="zh-CN" altLang="en-US" sz="2200" dirty="0">
                <a:latin typeface="華康儷中黑" panose="020B0509000000000000" pitchFamily="49" charset="-120"/>
                <a:ea typeface="華康儷中黑" panose="020B0509000000000000" pitchFamily="49" charset="-120"/>
              </a:rPr>
              <a:t>多最流行品牌的標簽上</a:t>
            </a:r>
            <a:r>
              <a:rPr lang="zh-TW" altLang="en-US" sz="2200" dirty="0">
                <a:latin typeface="華康儷中黑" panose="020B0509000000000000" pitchFamily="49" charset="-120"/>
                <a:ea typeface="華康儷中黑" panose="020B0509000000000000" pitchFamily="49" charset="-120"/>
              </a:rPr>
              <a:t>列出林林總總的</a:t>
            </a:r>
            <a:r>
              <a:rPr lang="zh-CN" altLang="en-US" sz="2200" dirty="0">
                <a:latin typeface="華康儷中黑" panose="020B0509000000000000" pitchFamily="49" charset="-120"/>
                <a:ea typeface="華康儷中黑" panose="020B0509000000000000" pitchFamily="49" charset="-120"/>
              </a:rPr>
              <a:t>成</a:t>
            </a:r>
            <a:r>
              <a:rPr lang="zh-TW" altLang="en-US" sz="2200" dirty="0">
                <a:latin typeface="華康儷中黑" panose="020B0509000000000000" pitchFamily="49" charset="-120"/>
                <a:ea typeface="華康儷中黑" panose="020B0509000000000000" pitchFamily="49" charset="-120"/>
              </a:rPr>
              <a:t>份</a:t>
            </a:r>
            <a:r>
              <a:rPr lang="zh-CN" altLang="en-US" sz="2200" dirty="0">
                <a:latin typeface="華康儷中黑" panose="020B0509000000000000" pitchFamily="49" charset="-120"/>
                <a:ea typeface="華康儷中黑" panose="020B0509000000000000" pitchFamily="49" charset="-120"/>
              </a:rPr>
              <a:t>，</a:t>
            </a:r>
            <a:r>
              <a:rPr lang="zh-TW" altLang="en-US" sz="2200" dirty="0">
                <a:latin typeface="華康儷中黑" panose="020B0509000000000000" pitchFamily="49" charset="-120"/>
                <a:ea typeface="華康儷中黑" panose="020B0509000000000000" pitchFamily="49" charset="-120"/>
              </a:rPr>
              <a:t>看來很吸引，</a:t>
            </a:r>
            <a:r>
              <a:rPr lang="zh-CN" altLang="en-US" sz="2200" dirty="0">
                <a:latin typeface="華康儷中黑" panose="020B0509000000000000" pitchFamily="49" charset="-120"/>
                <a:ea typeface="華康儷中黑" panose="020B0509000000000000" pitchFamily="49" charset="-120"/>
              </a:rPr>
              <a:t>但</a:t>
            </a:r>
            <a:r>
              <a:rPr lang="zh-TW" altLang="en-US" sz="2200" dirty="0">
                <a:latin typeface="華康儷中黑" panose="020B0509000000000000" pitchFamily="49" charset="-120"/>
                <a:ea typeface="華康儷中黑" panose="020B0509000000000000" pitchFamily="49" charset="-120"/>
              </a:rPr>
              <a:t>當</a:t>
            </a:r>
            <a:r>
              <a:rPr lang="zh-CN" altLang="en-US" sz="2200" dirty="0">
                <a:latin typeface="華康儷中黑" panose="020B0509000000000000" pitchFamily="49" charset="-120"/>
                <a:ea typeface="華康儷中黑" panose="020B0509000000000000" pitchFamily="49" charset="-120"/>
              </a:rPr>
              <a:t>中常常含有不健康的成</a:t>
            </a:r>
            <a:r>
              <a:rPr lang="zh-TW" altLang="en-US" sz="2200" dirty="0">
                <a:latin typeface="華康儷中黑" panose="020B0509000000000000" pitchFamily="49" charset="-120"/>
                <a:ea typeface="華康儷中黑" panose="020B0509000000000000" pitchFamily="49" charset="-120"/>
              </a:rPr>
              <a:t>份</a:t>
            </a:r>
            <a:endParaRPr lang="en-US" altLang="zh-TW" sz="2200" dirty="0">
              <a:latin typeface="華康儷中黑" panose="020B0509000000000000" pitchFamily="49" charset="-120"/>
              <a:ea typeface="華康儷中黑" panose="020B0509000000000000" pitchFamily="49" charset="-120"/>
            </a:endParaRPr>
          </a:p>
          <a:p>
            <a:pPr lvl="1">
              <a:lnSpc>
                <a:spcPct val="110000"/>
              </a:lnSpc>
              <a:spcBef>
                <a:spcPts val="0"/>
              </a:spcBef>
              <a:buFont typeface="Arial" pitchFamily="34" charset="0"/>
              <a:buChar char="•"/>
            </a:pPr>
            <a:r>
              <a:rPr lang="zh-CN" altLang="en-US" sz="2200" dirty="0">
                <a:latin typeface="華康儷中黑" panose="020B0509000000000000" pitchFamily="49" charset="-120"/>
                <a:ea typeface="華康儷中黑" panose="020B0509000000000000" pitchFamily="49" charset="-120"/>
              </a:rPr>
              <a:t>化學色素</a:t>
            </a:r>
            <a:endParaRPr lang="en-US" altLang="en-US" sz="2200" dirty="0">
              <a:latin typeface="華康儷中黑" panose="020B0509000000000000" pitchFamily="49" charset="-120"/>
              <a:ea typeface="華康儷中黑" panose="020B0509000000000000" pitchFamily="49" charset="-120"/>
            </a:endParaRPr>
          </a:p>
          <a:p>
            <a:pPr lvl="1">
              <a:lnSpc>
                <a:spcPct val="110000"/>
              </a:lnSpc>
              <a:spcBef>
                <a:spcPts val="0"/>
              </a:spcBef>
              <a:buFont typeface="Arial" pitchFamily="34" charset="0"/>
              <a:buChar char="•"/>
            </a:pPr>
            <a:r>
              <a:rPr lang="zh-CN" altLang="en-US" sz="2200" dirty="0">
                <a:latin typeface="華康儷中黑" panose="020B0509000000000000" pitchFamily="49" charset="-120"/>
                <a:ea typeface="華康儷中黑" panose="020B0509000000000000" pitchFamily="49" charset="-120"/>
              </a:rPr>
              <a:t>化學合成香味劑</a:t>
            </a:r>
            <a:endParaRPr lang="en-US" altLang="en-US" sz="2200" dirty="0">
              <a:latin typeface="華康儷中黑" panose="020B0509000000000000" pitchFamily="49" charset="-120"/>
              <a:ea typeface="華康儷中黑" panose="020B0509000000000000" pitchFamily="49" charset="-120"/>
            </a:endParaRPr>
          </a:p>
          <a:p>
            <a:pPr lvl="1">
              <a:lnSpc>
                <a:spcPct val="110000"/>
              </a:lnSpc>
              <a:spcBef>
                <a:spcPts val="0"/>
              </a:spcBef>
              <a:buFont typeface="Arial" pitchFamily="34" charset="0"/>
              <a:buChar char="•"/>
            </a:pPr>
            <a:r>
              <a:rPr lang="zh-CN" altLang="en-US" sz="2200" dirty="0">
                <a:latin typeface="華康儷中黑" panose="020B0509000000000000" pitchFamily="49" charset="-120"/>
                <a:ea typeface="華康儷中黑" panose="020B0509000000000000" pitchFamily="49" charset="-120"/>
              </a:rPr>
              <a:t>防腐劑</a:t>
            </a:r>
            <a:endParaRPr lang="en-US" sz="2200" dirty="0">
              <a:latin typeface="華康儷中黑" panose="020B0509000000000000" pitchFamily="49" charset="-120"/>
              <a:ea typeface="華康儷中黑" panose="020B0509000000000000" pitchFamily="49" charset="-120"/>
            </a:endParaRPr>
          </a:p>
          <a:p>
            <a:pPr lvl="1">
              <a:lnSpc>
                <a:spcPct val="110000"/>
              </a:lnSpc>
              <a:spcBef>
                <a:spcPts val="0"/>
              </a:spcBef>
              <a:buFont typeface="Arial" pitchFamily="34" charset="0"/>
              <a:buChar char="•"/>
            </a:pPr>
            <a:r>
              <a:rPr lang="zh-CN" altLang="en-US" sz="2200" dirty="0">
                <a:latin typeface="華康儷中黑" panose="020B0509000000000000" pitchFamily="49" charset="-120"/>
                <a:ea typeface="華康儷中黑" panose="020B0509000000000000" pitchFamily="49" charset="-120"/>
              </a:rPr>
              <a:t>崩解劑</a:t>
            </a:r>
            <a:r>
              <a:rPr lang="en-US" sz="2200" dirty="0">
                <a:latin typeface="華康儷中黑" panose="020B0509000000000000" pitchFamily="49" charset="-120"/>
                <a:ea typeface="華康儷中黑" panose="020B0509000000000000" pitchFamily="49" charset="-120"/>
              </a:rPr>
              <a:t> </a:t>
            </a:r>
          </a:p>
          <a:p>
            <a:pPr lvl="1">
              <a:lnSpc>
                <a:spcPct val="110000"/>
              </a:lnSpc>
              <a:spcBef>
                <a:spcPts val="0"/>
              </a:spcBef>
              <a:buFont typeface="Arial" pitchFamily="34" charset="0"/>
              <a:buChar char="•"/>
            </a:pPr>
            <a:r>
              <a:rPr lang="zh-TW" altLang="en-US" sz="2200" dirty="0">
                <a:latin typeface="華康儷中黑" panose="020B0509000000000000" pitchFamily="49" charset="-120"/>
                <a:ea typeface="華康儷中黑" panose="020B0509000000000000" pitchFamily="49" charset="-120"/>
              </a:rPr>
              <a:t>增量</a:t>
            </a:r>
            <a:r>
              <a:rPr lang="zh-CN" altLang="en-US" sz="2200" dirty="0">
                <a:latin typeface="華康儷中黑" panose="020B0509000000000000" pitchFamily="49" charset="-120"/>
                <a:ea typeface="華康儷中黑" panose="020B0509000000000000" pitchFamily="49" charset="-120"/>
              </a:rPr>
              <a:t>劑</a:t>
            </a:r>
            <a:r>
              <a:rPr lang="zh-TW" altLang="en-US" sz="2200" dirty="0">
                <a:latin typeface="華康儷中黑" panose="020B0509000000000000" pitchFamily="49" charset="-120"/>
                <a:ea typeface="華康儷中黑" panose="020B0509000000000000" pitchFamily="49" charset="-120"/>
              </a:rPr>
              <a:t>，</a:t>
            </a:r>
            <a:r>
              <a:rPr lang="zh-CN" altLang="en-US" sz="2200" dirty="0">
                <a:latin typeface="華康儷中黑" panose="020B0509000000000000" pitchFamily="49" charset="-120"/>
                <a:ea typeface="華康儷中黑" panose="020B0509000000000000" pitchFamily="49" charset="-120"/>
              </a:rPr>
              <a:t>如滑石粉或澱粉</a:t>
            </a:r>
            <a:r>
              <a:rPr lang="zh-TW" altLang="zh-TW" sz="2200" dirty="0">
                <a:latin typeface="華康儷中黑" panose="020B0509000000000000" pitchFamily="49" charset="-120"/>
                <a:ea typeface="華康儷中黑" panose="020B0509000000000000" pitchFamily="49" charset="-120"/>
              </a:rPr>
              <a:t>、</a:t>
            </a:r>
            <a:r>
              <a:rPr lang="zh-CN" altLang="en-US" sz="2200" dirty="0">
                <a:latin typeface="華康儷中黑" panose="020B0509000000000000" pitchFamily="49" charset="-120"/>
                <a:ea typeface="華康儷中黑" panose="020B0509000000000000" pitchFamily="49" charset="-120"/>
              </a:rPr>
              <a:t>氫化油或化學膜衣</a:t>
            </a:r>
            <a:endParaRPr lang="en-US" altLang="zh-CN" sz="2200" dirty="0">
              <a:latin typeface="華康儷中黑" panose="020B0509000000000000" pitchFamily="49" charset="-120"/>
              <a:ea typeface="華康儷中黑" panose="020B0509000000000000" pitchFamily="49" charset="-120"/>
            </a:endParaRPr>
          </a:p>
          <a:p>
            <a:pPr lvl="1">
              <a:lnSpc>
                <a:spcPct val="120000"/>
              </a:lnSpc>
              <a:spcBef>
                <a:spcPts val="0"/>
              </a:spcBef>
              <a:buFont typeface="Arial" pitchFamily="34" charset="0"/>
              <a:buChar char="•"/>
            </a:pPr>
            <a:endParaRPr lang="en-US" altLang="zh-CN" sz="2200" dirty="0">
              <a:latin typeface="華康儷中黑" panose="020B0509000000000000" pitchFamily="49" charset="-120"/>
              <a:ea typeface="華康儷中黑" panose="020B0509000000000000" pitchFamily="49" charset="-120"/>
            </a:endParaRPr>
          </a:p>
        </p:txBody>
      </p:sp>
      <p:sp>
        <p:nvSpPr>
          <p:cNvPr id="4" name="Rectangle 2"/>
          <p:cNvSpPr txBox="1">
            <a:spLocks noChangeArrowheads="1"/>
          </p:cNvSpPr>
          <p:nvPr/>
        </p:nvSpPr>
        <p:spPr>
          <a:xfrm>
            <a:off x="152400" y="4343400"/>
            <a:ext cx="8763000" cy="48768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en-US" sz="1900" dirty="0">
                <a:solidFill>
                  <a:prstClr val="black"/>
                </a:solidFill>
                <a:ea typeface="Osaka" charset="-128"/>
              </a:rPr>
              <a:t>Many of the most popular brands have attractive labels full of ingredients, but often contain unhealthy ingredients: </a:t>
            </a:r>
          </a:p>
          <a:p>
            <a:pPr lvl="1">
              <a:spcBef>
                <a:spcPts val="0"/>
              </a:spcBef>
              <a:buFont typeface="Arial" pitchFamily="34" charset="0"/>
              <a:buChar char="•"/>
            </a:pPr>
            <a:r>
              <a:rPr lang="en-US" sz="1900" dirty="0">
                <a:solidFill>
                  <a:prstClr val="black"/>
                </a:solidFill>
                <a:ea typeface="Osaka" charset="-128"/>
              </a:rPr>
              <a:t>Artificial chemical dyes </a:t>
            </a:r>
          </a:p>
          <a:p>
            <a:pPr lvl="1">
              <a:spcBef>
                <a:spcPts val="0"/>
              </a:spcBef>
              <a:buFont typeface="Arial" pitchFamily="34" charset="0"/>
              <a:buChar char="•"/>
            </a:pPr>
            <a:r>
              <a:rPr lang="en-US" sz="1900" dirty="0">
                <a:solidFill>
                  <a:prstClr val="black"/>
                </a:solidFill>
                <a:ea typeface="Osaka" charset="-128"/>
              </a:rPr>
              <a:t>Artificial, chemically synthesized flavoring agents</a:t>
            </a:r>
          </a:p>
          <a:p>
            <a:pPr lvl="1">
              <a:spcBef>
                <a:spcPts val="0"/>
              </a:spcBef>
              <a:buFont typeface="Arial" pitchFamily="34" charset="0"/>
              <a:buChar char="•"/>
            </a:pPr>
            <a:r>
              <a:rPr lang="en-US" sz="1900" dirty="0">
                <a:solidFill>
                  <a:prstClr val="black"/>
                </a:solidFill>
                <a:ea typeface="Osaka" charset="-128"/>
              </a:rPr>
              <a:t>Preservatives</a:t>
            </a:r>
          </a:p>
          <a:p>
            <a:pPr lvl="1">
              <a:spcBef>
                <a:spcPts val="0"/>
              </a:spcBef>
              <a:buFont typeface="Arial" pitchFamily="34" charset="0"/>
              <a:buChar char="•"/>
            </a:pPr>
            <a:r>
              <a:rPr lang="en-US" sz="1900" dirty="0">
                <a:solidFill>
                  <a:prstClr val="black"/>
                </a:solidFill>
                <a:ea typeface="Osaka" charset="-128"/>
              </a:rPr>
              <a:t>Disintegrating agents </a:t>
            </a:r>
          </a:p>
          <a:p>
            <a:pPr lvl="1">
              <a:spcBef>
                <a:spcPts val="0"/>
              </a:spcBef>
              <a:buFont typeface="Arial" pitchFamily="34" charset="0"/>
              <a:buChar char="•"/>
            </a:pPr>
            <a:r>
              <a:rPr lang="en-US" sz="1900" dirty="0">
                <a:solidFill>
                  <a:prstClr val="black"/>
                </a:solidFill>
                <a:ea typeface="Osaka" charset="-128"/>
              </a:rPr>
              <a:t>Bulk fillers such as talc or starch, hydrogenated oil, chemical coatings </a:t>
            </a:r>
            <a:endParaRPr lang="en-US" sz="1900" dirty="0">
              <a:solidFill>
                <a:prstClr val="black"/>
              </a:solidFill>
              <a:ea typeface="LiHei Pro" pitchFamily="2" charset="-120"/>
            </a:endParaRPr>
          </a:p>
        </p:txBody>
      </p:sp>
    </p:spTree>
    <p:extLst>
      <p:ext uri="{BB962C8B-B14F-4D97-AF65-F5344CB8AC3E}">
        <p14:creationId xmlns="" xmlns:p14="http://schemas.microsoft.com/office/powerpoint/2010/main" val="1919672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188691" y="1409701"/>
            <a:ext cx="8955311" cy="2095500"/>
            <a:chOff x="188690" y="1828800"/>
            <a:chExt cx="8955311" cy="2095500"/>
          </a:xfrm>
        </p:grpSpPr>
        <p:grpSp>
          <p:nvGrpSpPr>
            <p:cNvPr id="3" name="Group 12"/>
            <p:cNvGrpSpPr/>
            <p:nvPr/>
          </p:nvGrpSpPr>
          <p:grpSpPr>
            <a:xfrm>
              <a:off x="188690" y="1828800"/>
              <a:ext cx="8829675" cy="2095500"/>
              <a:chOff x="179166" y="2286000"/>
              <a:chExt cx="8829675" cy="2095500"/>
            </a:xfrm>
          </p:grpSpPr>
          <p:pic>
            <p:nvPicPr>
              <p:cNvPr id="15" name="Picture 1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79166" y="2286000"/>
                <a:ext cx="8801100" cy="2095500"/>
              </a:xfrm>
              <a:prstGeom prst="rect">
                <a:avLst/>
              </a:prstGeom>
            </p:spPr>
          </p:pic>
          <p:pic>
            <p:nvPicPr>
              <p:cNvPr id="16"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009554" y="2286000"/>
                <a:ext cx="6999287" cy="1925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2019079" y="1844567"/>
              <a:ext cx="7124922" cy="19604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245859" y="6040161"/>
            <a:ext cx="8743949" cy="1066156"/>
          </a:xfrm>
          <a:prstGeom prst="rect">
            <a:avLst/>
          </a:prstGeom>
          <a:noFill/>
        </p:spPr>
        <p:txBody>
          <a:bodyPr wrap="square" lIns="91350" tIns="45675" rIns="91350" bIns="45675" rtlCol="0">
            <a:spAutoFit/>
          </a:bodyPr>
          <a:lstStyle/>
          <a:p>
            <a:pPr algn="r" defTabSz="913509"/>
            <a:r>
              <a:rPr lang="en-US" sz="1100" dirty="0">
                <a:solidFill>
                  <a:prstClr val="black"/>
                </a:solidFill>
              </a:rPr>
              <a:t>Centrum® Women Under 50 is a product of Pfizer Consumer Healthcare.  For more information, visit </a:t>
            </a:r>
            <a:br>
              <a:rPr lang="en-US" sz="1100" dirty="0">
                <a:solidFill>
                  <a:prstClr val="black"/>
                </a:solidFill>
              </a:rPr>
            </a:br>
            <a:r>
              <a:rPr lang="en-US" sz="1100" dirty="0">
                <a:solidFill>
                  <a:prstClr val="black"/>
                </a:solidFill>
                <a:hlinkClick r:id="rId6"/>
              </a:rPr>
              <a:t>http://www.centrum.com/centrum-women-under-50#tablets</a:t>
            </a:r>
            <a:r>
              <a:rPr lang="en-US" sz="1100" dirty="0">
                <a:solidFill>
                  <a:prstClr val="black"/>
                </a:solidFill>
              </a:rPr>
              <a:t> </a:t>
            </a:r>
          </a:p>
          <a:p>
            <a:pPr algn="r" defTabSz="913509"/>
            <a:r>
              <a:rPr lang="en-US" sz="1100" dirty="0" err="1">
                <a:solidFill>
                  <a:prstClr val="black"/>
                </a:solidFill>
              </a:rPr>
              <a:t>ResVitale</a:t>
            </a:r>
            <a:r>
              <a:rPr lang="en-US" sz="1100" dirty="0">
                <a:solidFill>
                  <a:prstClr val="black"/>
                </a:solidFill>
              </a:rPr>
              <a:t>™ Grape Seed Extract is a product of GNC Live Well.  For more information, visit </a:t>
            </a:r>
            <a:r>
              <a:rPr lang="en-US" sz="1100" dirty="0">
                <a:solidFill>
                  <a:prstClr val="black"/>
                </a:solidFill>
                <a:hlinkClick r:id="rId7"/>
              </a:rPr>
              <a:t>http://www.gnc.com/GRAPE-SEED-EXT-RESVERATROL/product.jsp?productId=24272346&amp;cp=3593185.12961325 </a:t>
            </a:r>
            <a:endParaRPr lang="en-US" sz="1100" dirty="0">
              <a:solidFill>
                <a:prstClr val="black"/>
              </a:solidFill>
            </a:endParaRPr>
          </a:p>
          <a:p>
            <a:pPr algn="r" defTabSz="913509"/>
            <a:endParaRPr lang="en-US" dirty="0">
              <a:solidFill>
                <a:prstClr val="black"/>
              </a:solidFill>
            </a:endParaRPr>
          </a:p>
        </p:txBody>
      </p:sp>
      <p:pic>
        <p:nvPicPr>
          <p:cNvPr id="18" name="Picture 2"/>
          <p:cNvPicPr>
            <a:picLocks noChangeAspect="1" noChangeArrowheads="1"/>
          </p:cNvPicPr>
          <p:nvPr/>
        </p:nvPicPr>
        <p:blipFill>
          <a:blip r:embed="rId8" cstate="screen"/>
          <a:srcRect/>
          <a:stretch>
            <a:fillRect/>
          </a:stretch>
        </p:blipFill>
        <p:spPr bwMode="auto">
          <a:xfrm>
            <a:off x="2362200" y="3352801"/>
            <a:ext cx="4572000" cy="2667000"/>
          </a:xfrm>
          <a:prstGeom prst="rect">
            <a:avLst/>
          </a:prstGeom>
          <a:noFill/>
          <a:ln w="9525">
            <a:noFill/>
            <a:miter lim="800000"/>
            <a:headEnd/>
            <a:tailEnd/>
          </a:ln>
        </p:spPr>
      </p:pic>
      <p:sp>
        <p:nvSpPr>
          <p:cNvPr id="19" name="Rectangle 18"/>
          <p:cNvSpPr/>
          <p:nvPr/>
        </p:nvSpPr>
        <p:spPr>
          <a:xfrm>
            <a:off x="5105400" y="5257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rtlCol="0" anchor="ctr"/>
          <a:lstStyle/>
          <a:p>
            <a:pPr algn="ctr" defTabSz="913509"/>
            <a:endParaRPr lang="en-US">
              <a:solidFill>
                <a:prstClr val="white"/>
              </a:solidFill>
            </a:endParaRPr>
          </a:p>
        </p:txBody>
      </p:sp>
      <p:sp>
        <p:nvSpPr>
          <p:cNvPr id="20" name="Rectangle 4"/>
          <p:cNvSpPr txBox="1">
            <a:spLocks noRot="1" noChangeArrowheads="1"/>
          </p:cNvSpPr>
          <p:nvPr/>
        </p:nvSpPr>
        <p:spPr>
          <a:xfrm>
            <a:off x="533401" y="533400"/>
            <a:ext cx="8077200" cy="1143000"/>
          </a:xfrm>
          <a:prstGeom prst="rect">
            <a:avLst/>
          </a:prstGeom>
        </p:spPr>
        <p:txBody>
          <a:bodyPr vert="horz" lIns="91350" tIns="45675" rIns="91350" bIns="4567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zh-CN" altLang="en-US" sz="4200">
                <a:solidFill>
                  <a:srgbClr val="39639D"/>
                </a:solidFill>
                <a:ea typeface="華康儷中黑" panose="020B0509000000000000" pitchFamily="49" charset="-120"/>
                <a:cs typeface="Futura Book"/>
              </a:rPr>
              <a:t>知名商店的補充品標籤</a:t>
            </a:r>
            <a:r>
              <a:rPr lang="en-US" altLang="zh-CN" sz="4200">
                <a:solidFill>
                  <a:srgbClr val="39639D"/>
                </a:solidFill>
                <a:ea typeface="華康儷中黑" panose="020B0509000000000000" pitchFamily="49" charset="-120"/>
                <a:cs typeface="Futura Book"/>
              </a:rPr>
              <a:t/>
            </a:r>
            <a:br>
              <a:rPr lang="en-US" altLang="zh-CN" sz="4200">
                <a:solidFill>
                  <a:srgbClr val="39639D"/>
                </a:solidFill>
                <a:ea typeface="華康儷中黑" panose="020B0509000000000000" pitchFamily="49" charset="-120"/>
                <a:cs typeface="Futura Book"/>
              </a:rPr>
            </a:br>
            <a:r>
              <a:rPr lang="en-US" sz="3600">
                <a:solidFill>
                  <a:srgbClr val="39639D"/>
                </a:solidFill>
                <a:ea typeface="華康儷中黑" panose="020B0509000000000000" pitchFamily="49" charset="-120"/>
                <a:cs typeface="Futura Book"/>
              </a:rPr>
              <a:t>Popular Store Supplement Labels</a:t>
            </a:r>
            <a:br>
              <a:rPr lang="en-US" sz="3600">
                <a:solidFill>
                  <a:srgbClr val="39639D"/>
                </a:solidFill>
                <a:ea typeface="華康儷中黑" panose="020B0509000000000000" pitchFamily="49" charset="-120"/>
                <a:cs typeface="Futura Book"/>
              </a:rPr>
            </a:br>
            <a:endParaRPr lang="en-US" sz="3600" dirty="0">
              <a:solidFill>
                <a:srgbClr val="39639D"/>
              </a:solidFill>
              <a:ea typeface="華康儷中黑" panose="020B0509000000000000" pitchFamily="49" charset="-120"/>
              <a:cs typeface="Futura Book"/>
            </a:endParaRPr>
          </a:p>
        </p:txBody>
      </p:sp>
    </p:spTree>
    <p:extLst>
      <p:ext uri="{BB962C8B-B14F-4D97-AF65-F5344CB8AC3E}">
        <p14:creationId xmlns="" xmlns:p14="http://schemas.microsoft.com/office/powerpoint/2010/main" val="20750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1"/>
            <a:ext cx="9144000" cy="838200"/>
          </a:xfrm>
        </p:spPr>
        <p:txBody>
          <a:bodyPr>
            <a:noAutofit/>
          </a:bodyPr>
          <a:lstStyle/>
          <a:p>
            <a:r>
              <a:rPr lang="zh-CN" altLang="en-US" sz="4000" dirty="0">
                <a:solidFill>
                  <a:srgbClr val="39639D"/>
                </a:solidFill>
                <a:latin typeface="+mj-lt"/>
                <a:ea typeface="華康儷中黑" pitchFamily="49" charset="-120"/>
              </a:rPr>
              <a:t>美安香港</a:t>
            </a:r>
            <a:r>
              <a:rPr lang="zh-CN" altLang="en-US" sz="4000" dirty="0">
                <a:solidFill>
                  <a:srgbClr val="C00000"/>
                </a:solidFill>
                <a:latin typeface="+mj-lt"/>
                <a:ea typeface="華康儷中黑" pitchFamily="49" charset="-120"/>
              </a:rPr>
              <a:t>對品質的承諾 </a:t>
            </a:r>
            <a:r>
              <a:rPr lang="en-US" altLang="zh-CN" sz="4000" dirty="0">
                <a:solidFill>
                  <a:srgbClr val="C00000"/>
                </a:solidFill>
                <a:latin typeface="+mj-lt"/>
                <a:ea typeface="華康儷中黑" pitchFamily="49" charset="-120"/>
              </a:rPr>
              <a:t/>
            </a:r>
            <a:br>
              <a:rPr lang="en-US" altLang="zh-CN" sz="4000" dirty="0">
                <a:solidFill>
                  <a:srgbClr val="C00000"/>
                </a:solidFill>
                <a:latin typeface="+mj-lt"/>
                <a:ea typeface="華康儷中黑" pitchFamily="49" charset="-120"/>
              </a:rPr>
            </a:br>
            <a:r>
              <a:rPr lang="en-US" sz="3800" dirty="0">
                <a:solidFill>
                  <a:srgbClr val="39639D"/>
                </a:solidFill>
                <a:latin typeface="Calibri" panose="020F0502020204030204" pitchFamily="34" charset="0"/>
                <a:ea typeface="華康儷中黑" pitchFamily="49" charset="-120"/>
              </a:rPr>
              <a:t>Market Hong Kong </a:t>
            </a:r>
            <a:r>
              <a:rPr lang="en-US" sz="3800" dirty="0">
                <a:solidFill>
                  <a:srgbClr val="C00000"/>
                </a:solidFill>
                <a:latin typeface="Calibri" panose="020F0502020204030204" pitchFamily="34" charset="0"/>
                <a:ea typeface="華康儷中黑" pitchFamily="49" charset="-120"/>
              </a:rPr>
              <a:t>Commitment to Quality</a:t>
            </a:r>
          </a:p>
        </p:txBody>
      </p:sp>
      <p:sp>
        <p:nvSpPr>
          <p:cNvPr id="2" name="Content Placeholder 1"/>
          <p:cNvSpPr>
            <a:spLocks noGrp="1"/>
          </p:cNvSpPr>
          <p:nvPr>
            <p:ph idx="1"/>
          </p:nvPr>
        </p:nvSpPr>
        <p:spPr>
          <a:xfrm>
            <a:off x="76200" y="1447801"/>
            <a:ext cx="8839200" cy="3048000"/>
          </a:xfrm>
        </p:spPr>
        <p:txBody>
          <a:bodyPr>
            <a:normAutofit/>
          </a:bodyPr>
          <a:lstStyle/>
          <a:p>
            <a:pPr>
              <a:lnSpc>
                <a:spcPct val="120000"/>
              </a:lnSpc>
              <a:spcBef>
                <a:spcPts val="0"/>
              </a:spcBef>
            </a:pPr>
            <a:r>
              <a:rPr lang="zh-CN" altLang="en-US" sz="2600" dirty="0">
                <a:latin typeface="華康儷中黑" panose="020B0509000000000000" pitchFamily="49" charset="-120"/>
                <a:ea typeface="華康儷中黑" panose="020B0509000000000000" pitchFamily="49" charset="-120"/>
              </a:rPr>
              <a:t>美安</a:t>
            </a:r>
            <a:r>
              <a:rPr lang="zh-TW" altLang="en-US" sz="2600" dirty="0">
                <a:latin typeface="華康儷中黑" panose="020B0509000000000000" pitchFamily="49" charset="-120"/>
                <a:ea typeface="華康儷中黑" panose="020B0509000000000000" pitchFamily="49" charset="-120"/>
              </a:rPr>
              <a:t>香港</a:t>
            </a:r>
            <a:r>
              <a:rPr lang="zh-CN" altLang="en-US" sz="2600" dirty="0">
                <a:latin typeface="華康儷中黑" panose="020B0509000000000000" pitchFamily="49" charset="-120"/>
                <a:ea typeface="華康儷中黑" panose="020B0509000000000000" pitchFamily="49" charset="-120"/>
              </a:rPr>
              <a:t>的產品以先進成</a:t>
            </a:r>
            <a:r>
              <a:rPr lang="zh-TW" altLang="en-US" sz="2600" dirty="0">
                <a:latin typeface="華康儷中黑" panose="020B0509000000000000" pitchFamily="49" charset="-120"/>
                <a:ea typeface="華康儷中黑" panose="020B0509000000000000" pitchFamily="49" charset="-120"/>
              </a:rPr>
              <a:t>份</a:t>
            </a:r>
            <a:r>
              <a:rPr lang="zh-TW" altLang="zh-TW" sz="2600" dirty="0">
                <a:latin typeface="華康儷中黑" panose="020B0509000000000000" pitchFamily="49" charset="-120"/>
                <a:ea typeface="華康儷中黑" panose="020B0509000000000000" pitchFamily="49" charset="-120"/>
              </a:rPr>
              <a:t>、</a:t>
            </a:r>
            <a:r>
              <a:rPr lang="zh-CN" altLang="en-US" sz="2600" dirty="0">
                <a:latin typeface="華康儷中黑" panose="020B0509000000000000" pitchFamily="49" charset="-120"/>
                <a:ea typeface="華康儷中黑" panose="020B0509000000000000" pitchFamily="49" charset="-120"/>
              </a:rPr>
              <a:t>科學</a:t>
            </a:r>
            <a:r>
              <a:rPr lang="zh-TW" altLang="en-US" sz="2600" dirty="0">
                <a:latin typeface="華康儷中黑" panose="020B0509000000000000" pitchFamily="49" charset="-120"/>
                <a:ea typeface="華康儷中黑" panose="020B0509000000000000" pitchFamily="49" charset="-120"/>
              </a:rPr>
              <a:t>根</a:t>
            </a:r>
            <a:r>
              <a:rPr lang="zh-CN" altLang="en-US" sz="2600" dirty="0">
                <a:latin typeface="華康儷中黑" panose="020B0509000000000000" pitchFamily="49" charset="-120"/>
                <a:ea typeface="華康儷中黑" panose="020B0509000000000000" pitchFamily="49" charset="-120"/>
              </a:rPr>
              <a:t>據和</a:t>
            </a:r>
            <a:r>
              <a:rPr lang="zh-TW" altLang="en-US" sz="2600" dirty="0">
                <a:latin typeface="華康儷中黑" panose="020B0509000000000000" pitchFamily="49" charset="-120"/>
                <a:ea typeface="華康儷中黑" panose="020B0509000000000000" pitchFamily="49" charset="-120"/>
              </a:rPr>
              <a:t>卓越</a:t>
            </a:r>
            <a:r>
              <a:rPr lang="zh-CN" altLang="en-US" sz="2600" dirty="0">
                <a:latin typeface="華康儷中黑" panose="020B0509000000000000" pitchFamily="49" charset="-120"/>
                <a:ea typeface="華康儷中黑" panose="020B0509000000000000" pitchFamily="49" charset="-120"/>
              </a:rPr>
              <a:t>品質</a:t>
            </a:r>
            <a:r>
              <a:rPr lang="zh-TW" altLang="en-US" sz="2600" dirty="0">
                <a:latin typeface="華康儷中黑" panose="020B0509000000000000" pitchFamily="49" charset="-120"/>
                <a:ea typeface="華康儷中黑" panose="020B0509000000000000" pitchFamily="49" charset="-120"/>
              </a:rPr>
              <a:t>管制</a:t>
            </a:r>
            <a:r>
              <a:rPr lang="zh-CN" altLang="en-US" sz="2600" dirty="0">
                <a:latin typeface="華康儷中黑" panose="020B0509000000000000" pitchFamily="49" charset="-120"/>
                <a:ea typeface="華康儷中黑" panose="020B0509000000000000" pitchFamily="49" charset="-120"/>
              </a:rPr>
              <a:t>領先業界</a:t>
            </a:r>
            <a:endParaRPr lang="en-US" sz="2600" dirty="0">
              <a:latin typeface="華康儷中黑" panose="020B0509000000000000" pitchFamily="49" charset="-120"/>
              <a:ea typeface="華康儷中黑" panose="020B0509000000000000" pitchFamily="49" charset="-120"/>
            </a:endParaRPr>
          </a:p>
          <a:p>
            <a:pPr>
              <a:spcBef>
                <a:spcPts val="0"/>
              </a:spcBef>
            </a:pPr>
            <a:r>
              <a:rPr lang="zh-CN" altLang="en-US" sz="2600" dirty="0">
                <a:latin typeface="華康儷中黑" panose="020B0509000000000000" pitchFamily="49" charset="-120"/>
                <a:ea typeface="華康儷中黑" panose="020B0509000000000000" pitchFamily="49" charset="-120"/>
              </a:rPr>
              <a:t>產品代理的優點</a:t>
            </a:r>
            <a:r>
              <a:rPr lang="zh-TW" altLang="en-US" sz="2600" dirty="0">
                <a:latin typeface="華康儷中黑" panose="020B0509000000000000" pitchFamily="49" charset="-120"/>
                <a:ea typeface="華康儷中黑" panose="020B0509000000000000" pitchFamily="49" charset="-120"/>
              </a:rPr>
              <a:t>：</a:t>
            </a:r>
            <a:endParaRPr lang="en-US" sz="2600" dirty="0">
              <a:latin typeface="華康儷中黑" panose="020B0509000000000000" pitchFamily="49" charset="-120"/>
              <a:ea typeface="華康儷中黑" panose="020B0509000000000000" pitchFamily="49" charset="-120"/>
            </a:endParaRPr>
          </a:p>
          <a:p>
            <a:pPr marL="598347" lvl="1" indent="-342571">
              <a:lnSpc>
                <a:spcPct val="110000"/>
              </a:lnSpc>
            </a:pPr>
            <a:r>
              <a:rPr lang="zh-TW" altLang="en-US" sz="2400" dirty="0">
                <a:latin typeface="華康儷中黑" panose="020B0509000000000000" pitchFamily="49" charset="-120"/>
                <a:ea typeface="華康儷中黑" panose="020B0509000000000000" pitchFamily="49" charset="-120"/>
              </a:rPr>
              <a:t>由</a:t>
            </a:r>
            <a:r>
              <a:rPr lang="zh-CN" altLang="en-US" sz="2400" dirty="0">
                <a:latin typeface="華康儷中黑" panose="020B0509000000000000" pitchFamily="49" charset="-120"/>
                <a:ea typeface="華康儷中黑" panose="020B0509000000000000" pitchFamily="49" charset="-120"/>
              </a:rPr>
              <a:t>頂級製造商中篩選出</a:t>
            </a:r>
            <a:r>
              <a:rPr lang="zh-TW" altLang="en-US" sz="2400" dirty="0">
                <a:latin typeface="華康儷中黑" panose="020B0509000000000000" pitchFamily="49" charset="-120"/>
                <a:ea typeface="華康儷中黑" panose="020B0509000000000000" pitchFamily="49" charset="-120"/>
              </a:rPr>
              <a:t>市場需求</a:t>
            </a:r>
            <a:r>
              <a:rPr lang="zh-CN" altLang="en-US" sz="2400" dirty="0">
                <a:latin typeface="華康儷中黑" panose="020B0509000000000000" pitchFamily="49" charset="-120"/>
                <a:ea typeface="華康儷中黑" panose="020B0509000000000000" pitchFamily="49" charset="-120"/>
              </a:rPr>
              <a:t>最</a:t>
            </a:r>
            <a:r>
              <a:rPr lang="zh-TW" altLang="en-US" sz="2400" dirty="0">
                <a:latin typeface="華康儷中黑" panose="020B0509000000000000" pitchFamily="49" charset="-120"/>
                <a:ea typeface="華康儷中黑" panose="020B0509000000000000" pitchFamily="49" charset="-120"/>
              </a:rPr>
              <a:t>殷切</a:t>
            </a:r>
            <a:r>
              <a:rPr lang="zh-CN" altLang="en-US" sz="2400" dirty="0">
                <a:latin typeface="華康儷中黑" panose="020B0509000000000000" pitchFamily="49" charset="-120"/>
                <a:ea typeface="華康儷中黑" panose="020B0509000000000000" pitchFamily="49" charset="-120"/>
              </a:rPr>
              <a:t>的暢銷產品</a:t>
            </a:r>
            <a:endParaRPr lang="en-GB" sz="2400" dirty="0">
              <a:latin typeface="華康儷中黑" panose="020B0509000000000000" pitchFamily="49" charset="-120"/>
              <a:ea typeface="華康儷中黑" panose="020B0509000000000000" pitchFamily="49" charset="-120"/>
            </a:endParaRPr>
          </a:p>
          <a:p>
            <a:pPr marL="598347" lvl="1" indent="-342571">
              <a:lnSpc>
                <a:spcPct val="110000"/>
              </a:lnSpc>
            </a:pPr>
            <a:r>
              <a:rPr lang="zh-CN" altLang="en-US" sz="2400" dirty="0">
                <a:latin typeface="華康儷中黑" panose="020B0509000000000000" pitchFamily="49" charset="-120"/>
                <a:ea typeface="華康儷中黑" panose="020B0509000000000000" pitchFamily="49" charset="-120"/>
              </a:rPr>
              <a:t>根據</a:t>
            </a:r>
            <a:r>
              <a:rPr lang="zh-TW" altLang="en-US" sz="2400" dirty="0">
                <a:latin typeface="華康儷中黑" panose="020B0509000000000000" pitchFamily="49" charset="-120"/>
                <a:ea typeface="華康儷中黑" panose="020B0509000000000000" pitchFamily="49" charset="-120"/>
              </a:rPr>
              <a:t>當</a:t>
            </a:r>
            <a:r>
              <a:rPr lang="zh-CN" altLang="en-US" sz="2400" dirty="0">
                <a:latin typeface="華康儷中黑" panose="020B0509000000000000" pitchFamily="49" charset="-120"/>
                <a:ea typeface="華康儷中黑" panose="020B0509000000000000" pitchFamily="49" charset="-120"/>
              </a:rPr>
              <a:t>前的科研成果提供綜合</a:t>
            </a:r>
            <a:r>
              <a:rPr lang="zh-TW" altLang="en-US" sz="2400" dirty="0">
                <a:latin typeface="華康儷中黑" panose="020B0509000000000000" pitchFamily="49" charset="-120"/>
                <a:ea typeface="華康儷中黑" panose="020B0509000000000000" pitchFamily="49" charset="-120"/>
              </a:rPr>
              <a:t>、互相輔助的</a:t>
            </a:r>
            <a:r>
              <a:rPr lang="zh-CN" altLang="en-US" sz="2400" dirty="0">
                <a:latin typeface="華康儷中黑" panose="020B0509000000000000" pitchFamily="49" charset="-120"/>
                <a:ea typeface="華康儷中黑" panose="020B0509000000000000" pitchFamily="49" charset="-120"/>
              </a:rPr>
              <a:t>配方</a:t>
            </a:r>
            <a:endParaRPr lang="en-US" sz="2400" dirty="0">
              <a:latin typeface="華康儷中黑" panose="020B0509000000000000" pitchFamily="49" charset="-120"/>
              <a:ea typeface="華康儷中黑" panose="020B0509000000000000" pitchFamily="49" charset="-120"/>
            </a:endParaRPr>
          </a:p>
          <a:p>
            <a:pPr marL="598347" lvl="1" indent="-342571">
              <a:lnSpc>
                <a:spcPct val="110000"/>
              </a:lnSpc>
            </a:pPr>
            <a:r>
              <a:rPr lang="zh-CN" altLang="en-US" sz="2400" dirty="0">
                <a:latin typeface="華康儷中黑" panose="020B0509000000000000" pitchFamily="49" charset="-120"/>
                <a:ea typeface="華康儷中黑" panose="020B0509000000000000" pitchFamily="49" charset="-120"/>
              </a:rPr>
              <a:t>提供由業界專家</a:t>
            </a:r>
            <a:r>
              <a:rPr lang="zh-TW" altLang="en-US" sz="2400" dirty="0">
                <a:latin typeface="華康儷中黑" panose="020B0509000000000000" pitchFamily="49" charset="-120"/>
                <a:ea typeface="華康儷中黑" panose="020B0509000000000000" pitchFamily="49" charset="-120"/>
              </a:rPr>
              <a:t>調</a:t>
            </a:r>
            <a:r>
              <a:rPr lang="zh-CN" altLang="en-US" sz="2400" dirty="0">
                <a:latin typeface="華康儷中黑" panose="020B0509000000000000" pitchFamily="49" charset="-120"/>
                <a:ea typeface="華康儷中黑" panose="020B0509000000000000" pitchFamily="49" charset="-120"/>
              </a:rPr>
              <a:t>配</a:t>
            </a:r>
            <a:r>
              <a:rPr lang="zh-TW" altLang="en-US" sz="2400" dirty="0">
                <a:latin typeface="華康儷中黑" panose="020B0509000000000000" pitchFamily="49" charset="-120"/>
                <a:ea typeface="華康儷中黑" panose="020B0509000000000000" pitchFamily="49" charset="-120"/>
              </a:rPr>
              <a:t>、</a:t>
            </a:r>
            <a:r>
              <a:rPr lang="zh-CN" altLang="en-US" sz="2400" dirty="0">
                <a:latin typeface="華康儷中黑" panose="020B0509000000000000" pitchFamily="49" charset="-120"/>
                <a:ea typeface="華康儷中黑" panose="020B0509000000000000" pitchFamily="49" charset="-120"/>
              </a:rPr>
              <a:t>種</a:t>
            </a:r>
            <a:r>
              <a:rPr lang="zh-TW" altLang="en-US" sz="2400" dirty="0">
                <a:latin typeface="華康儷中黑" panose="020B0509000000000000" pitchFamily="49" charset="-120"/>
                <a:ea typeface="華康儷中黑" panose="020B0509000000000000" pitchFamily="49" charset="-120"/>
              </a:rPr>
              <a:t>類繁多的</a:t>
            </a:r>
            <a:r>
              <a:rPr lang="zh-CN" altLang="en-US" sz="2400" dirty="0">
                <a:latin typeface="華康儷中黑" panose="020B0509000000000000" pitchFamily="49" charset="-120"/>
                <a:ea typeface="華康儷中黑" panose="020B0509000000000000" pitchFamily="49" charset="-120"/>
              </a:rPr>
              <a:t>產品</a:t>
            </a:r>
            <a:endParaRPr lang="en-US" altLang="zh-CN" sz="2400" dirty="0">
              <a:latin typeface="華康儷中黑" panose="020B0509000000000000" pitchFamily="49" charset="-120"/>
              <a:ea typeface="華康儷中黑" panose="020B0509000000000000" pitchFamily="49" charset="-120"/>
            </a:endParaRPr>
          </a:p>
          <a:p>
            <a:pPr marL="598347" lvl="1" indent="-342571">
              <a:lnSpc>
                <a:spcPct val="110000"/>
              </a:lnSpc>
            </a:pPr>
            <a:endParaRPr lang="en-US" sz="2200" dirty="0">
              <a:latin typeface="華康儷中黑" panose="020B0509000000000000" pitchFamily="49" charset="-120"/>
              <a:ea typeface="華康儷中黑" panose="020B0509000000000000" pitchFamily="49" charset="-120"/>
            </a:endParaRPr>
          </a:p>
          <a:p>
            <a:pPr marL="456751" lvl="1" indent="0">
              <a:buNone/>
            </a:pPr>
            <a:endParaRPr lang="en-US" sz="2000" dirty="0">
              <a:latin typeface="華康儷中黑" panose="020B0509000000000000" pitchFamily="49" charset="-120"/>
              <a:ea typeface="華康儷中黑" panose="020B0509000000000000" pitchFamily="49" charset="-120"/>
            </a:endParaRPr>
          </a:p>
        </p:txBody>
      </p:sp>
      <p:sp>
        <p:nvSpPr>
          <p:cNvPr id="4" name="Content Placeholder 1"/>
          <p:cNvSpPr txBox="1">
            <a:spLocks/>
          </p:cNvSpPr>
          <p:nvPr/>
        </p:nvSpPr>
        <p:spPr>
          <a:xfrm>
            <a:off x="76200" y="4343400"/>
            <a:ext cx="8839200" cy="2743200"/>
          </a:xfrm>
          <a:prstGeom prst="rect">
            <a:avLst/>
          </a:prstGeom>
        </p:spPr>
        <p:txBody>
          <a:bodyPr vert="horz" lIns="91350" tIns="45675" rIns="91350" bIns="45675"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a:solidFill>
                  <a:prstClr val="black"/>
                </a:solidFill>
                <a:latin typeface="Calibri" panose="020F0502020204030204" pitchFamily="34" charset="0"/>
                <a:ea typeface="華康儷中黑" pitchFamily="49" charset="-120"/>
              </a:rPr>
              <a:t>Market Hong Kong products lead the industry thanks to cutting-edge ingredients, sound science and exceptional quality control</a:t>
            </a:r>
          </a:p>
          <a:p>
            <a:pPr>
              <a:spcBef>
                <a:spcPts val="0"/>
              </a:spcBef>
            </a:pPr>
            <a:r>
              <a:rPr lang="en-US" sz="2400" dirty="0">
                <a:solidFill>
                  <a:prstClr val="black"/>
                </a:solidFill>
                <a:latin typeface="Calibri" panose="020F0502020204030204" pitchFamily="34" charset="0"/>
                <a:ea typeface="華康儷中黑" pitchFamily="49" charset="-120"/>
              </a:rPr>
              <a:t>The Product Brokerage Advantage:</a:t>
            </a:r>
          </a:p>
          <a:p>
            <a:pPr marL="598347" lvl="1" indent="-342571">
              <a:lnSpc>
                <a:spcPct val="110000"/>
              </a:lnSpc>
              <a:spcBef>
                <a:spcPts val="0"/>
              </a:spcBef>
            </a:pPr>
            <a:r>
              <a:rPr lang="en-GB" dirty="0">
                <a:solidFill>
                  <a:prstClr val="black"/>
                </a:solidFill>
                <a:latin typeface="Calibri" panose="020F0502020204030204" pitchFamily="34" charset="0"/>
                <a:ea typeface="華康儷中黑" pitchFamily="49" charset="-120"/>
              </a:rPr>
              <a:t>Identifies the latest market-driven products from the best manufacturers.</a:t>
            </a:r>
          </a:p>
          <a:p>
            <a:pPr marL="598347" lvl="1" indent="-342571">
              <a:lnSpc>
                <a:spcPct val="110000"/>
              </a:lnSpc>
              <a:spcBef>
                <a:spcPts val="0"/>
              </a:spcBef>
            </a:pPr>
            <a:r>
              <a:rPr lang="en-US" dirty="0">
                <a:solidFill>
                  <a:prstClr val="black"/>
                </a:solidFill>
                <a:latin typeface="Calibri" panose="020F0502020204030204" pitchFamily="34" charset="0"/>
                <a:ea typeface="華康儷中黑" pitchFamily="49" charset="-120"/>
              </a:rPr>
              <a:t>Provides comprehensive and synergistic formulations based on current research</a:t>
            </a:r>
          </a:p>
          <a:p>
            <a:pPr marL="598347" lvl="1" indent="-342571">
              <a:lnSpc>
                <a:spcPct val="110000"/>
              </a:lnSpc>
              <a:spcBef>
                <a:spcPts val="0"/>
              </a:spcBef>
            </a:pPr>
            <a:r>
              <a:rPr lang="en-GB" dirty="0">
                <a:solidFill>
                  <a:prstClr val="black"/>
                </a:solidFill>
                <a:latin typeface="Calibri" panose="020F0502020204030204" pitchFamily="34" charset="0"/>
                <a:ea typeface="華康儷中黑" pitchFamily="49" charset="-120"/>
              </a:rPr>
              <a:t>Offers a wide variety of products formulated by experts in the industry</a:t>
            </a:r>
          </a:p>
          <a:p>
            <a:pPr lvl="1">
              <a:spcBef>
                <a:spcPts val="0"/>
              </a:spcBef>
            </a:pPr>
            <a:endParaRPr lang="en-US" dirty="0">
              <a:solidFill>
                <a:prstClr val="black"/>
              </a:solidFill>
              <a:latin typeface="Calibri" panose="020F0502020204030204" pitchFamily="34" charset="0"/>
              <a:ea typeface="華康儷中黑" pitchFamily="49" charset="-120"/>
            </a:endParaRPr>
          </a:p>
        </p:txBody>
      </p:sp>
    </p:spTree>
    <p:extLst>
      <p:ext uri="{BB962C8B-B14F-4D97-AF65-F5344CB8AC3E}">
        <p14:creationId xmlns="" xmlns:p14="http://schemas.microsoft.com/office/powerpoint/2010/main" val="3038797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3276600"/>
          </a:xfrm>
        </p:spPr>
        <p:txBody>
          <a:bodyPr>
            <a:normAutofit/>
          </a:bodyPr>
          <a:lstStyle/>
          <a:p>
            <a:pPr marL="109622" indent="0" fontAlgn="base">
              <a:spcBef>
                <a:spcPts val="0"/>
              </a:spcBef>
              <a:buNone/>
            </a:pPr>
            <a:r>
              <a:rPr lang="zh-TW" altLang="en-US" sz="2400" dirty="0">
                <a:latin typeface="華康儷中黑" panose="020B0509000000000000" pitchFamily="49" charset="-120"/>
                <a:ea typeface="華康儷中黑" panose="020B0509000000000000" pitchFamily="49" charset="-120"/>
              </a:rPr>
              <a:t>每項產品製造時都遵照嚴格的品質管制指引，並經持續品質監控：</a:t>
            </a:r>
            <a:endParaRPr lang="en-US" sz="1400" dirty="0">
              <a:latin typeface="華康儷中黑" panose="020B0509000000000000" pitchFamily="49" charset="-120"/>
              <a:ea typeface="華康儷中黑" panose="020B0509000000000000" pitchFamily="49" charset="-120"/>
            </a:endParaRPr>
          </a:p>
          <a:p>
            <a:pPr lvl="1" fontAlgn="base">
              <a:spcBef>
                <a:spcPts val="0"/>
              </a:spcBef>
              <a:buFont typeface="Wingdings" charset="2"/>
              <a:buChar char="§"/>
            </a:pPr>
            <a:r>
              <a:rPr lang="zh-TW" altLang="en-US" sz="2000" dirty="0">
                <a:latin typeface="Calibri" panose="020F0502020204030204" pitchFamily="34" charset="0"/>
                <a:ea typeface="華康儷中黑" panose="020B0509000000000000" pitchFamily="49" charset="-120"/>
              </a:rPr>
              <a:t>針對原料及製成品設定規格</a:t>
            </a:r>
            <a:endParaRPr lang="en-US" sz="2000" dirty="0">
              <a:latin typeface="Calibri" panose="020F0502020204030204" pitchFamily="34" charset="0"/>
              <a:ea typeface="華康儷中黑" panose="020B0509000000000000" pitchFamily="49" charset="-120"/>
            </a:endParaRPr>
          </a:p>
          <a:p>
            <a:pPr lvl="1" fontAlgn="base">
              <a:spcBef>
                <a:spcPts val="0"/>
              </a:spcBef>
              <a:buFont typeface="Wingdings" charset="2"/>
              <a:buChar char="§"/>
            </a:pPr>
            <a:r>
              <a:rPr lang="zh-TW" altLang="en-US" sz="2000" dirty="0">
                <a:latin typeface="Calibri" panose="020F0502020204030204" pitchFamily="34" charset="0"/>
                <a:ea typeface="華康儷中黑" panose="020B0509000000000000" pitchFamily="49" charset="-120"/>
              </a:rPr>
              <a:t>原料具有分析報告</a:t>
            </a:r>
            <a:endParaRPr lang="en-US" sz="2000" dirty="0">
              <a:latin typeface="Calibri" panose="020F0502020204030204" pitchFamily="34" charset="0"/>
              <a:ea typeface="華康儷中黑" panose="020B0509000000000000" pitchFamily="49" charset="-120"/>
            </a:endParaRPr>
          </a:p>
          <a:p>
            <a:pPr lvl="1" fontAlgn="base">
              <a:spcBef>
                <a:spcPts val="0"/>
              </a:spcBef>
              <a:buFont typeface="Wingdings" charset="2"/>
              <a:buChar char="§"/>
            </a:pPr>
            <a:r>
              <a:rPr lang="zh-TW" altLang="en-US" sz="2000" dirty="0">
                <a:latin typeface="Calibri" panose="020F0502020204030204" pitchFamily="34" charset="0"/>
                <a:ea typeface="華康儷中黑" panose="020B0509000000000000" pitchFamily="49" charset="-120"/>
              </a:rPr>
              <a:t>產品製造過程採用標準操作程序，並於定期查核符合</a:t>
            </a:r>
            <a:r>
              <a:rPr lang="en-US" sz="2000" dirty="0">
                <a:latin typeface="Calibri" panose="020F0502020204030204" pitchFamily="34" charset="0"/>
                <a:ea typeface="華康儷中黑" panose="020B0509000000000000" pitchFamily="49" charset="-120"/>
              </a:rPr>
              <a:t>GMP</a:t>
            </a:r>
            <a:r>
              <a:rPr lang="zh-TW" altLang="en-US" sz="2000" dirty="0">
                <a:latin typeface="Calibri" panose="020F0502020204030204" pitchFamily="34" charset="0"/>
                <a:ea typeface="華康儷中黑" panose="020B0509000000000000" pitchFamily="49" charset="-120"/>
              </a:rPr>
              <a:t>（良好生產規範）的製造設施內製造</a:t>
            </a:r>
            <a:endParaRPr lang="en-US" sz="2000" dirty="0">
              <a:latin typeface="Calibri" panose="020F0502020204030204" pitchFamily="34" charset="0"/>
              <a:ea typeface="華康儷中黑" panose="020B0509000000000000" pitchFamily="49" charset="-120"/>
            </a:endParaRPr>
          </a:p>
          <a:p>
            <a:pPr lvl="1" fontAlgn="base">
              <a:spcBef>
                <a:spcPts val="0"/>
              </a:spcBef>
              <a:buFont typeface="Wingdings" charset="2"/>
              <a:buChar char="§"/>
            </a:pPr>
            <a:r>
              <a:rPr lang="zh-TW" altLang="en-US" sz="2000" dirty="0">
                <a:latin typeface="Calibri" panose="020F0502020204030204" pitchFamily="34" charset="0"/>
                <a:ea typeface="華康儷中黑" panose="020B0509000000000000" pitchFamily="49" charset="-120"/>
              </a:rPr>
              <a:t>我們會於倉庫內就損壞、標籤準確性、外觀、味道和氣味方面進行檢驗，才</a:t>
            </a:r>
            <a:r>
              <a:rPr lang="zh-TW" altLang="zh-TW" sz="2000" dirty="0">
                <a:latin typeface="Calibri" panose="020F0502020204030204" pitchFamily="34" charset="0"/>
                <a:ea typeface="華康儷中黑" panose="020B0509000000000000" pitchFamily="49" charset="-120"/>
              </a:rPr>
              <a:t>准許運出產品</a:t>
            </a:r>
            <a:endParaRPr lang="en-US" altLang="en-US" sz="2000" dirty="0">
              <a:latin typeface="Calibri" panose="020F0502020204030204" pitchFamily="34" charset="0"/>
              <a:ea typeface="華康儷中黑" panose="020B0509000000000000" pitchFamily="49" charset="-120"/>
            </a:endParaRPr>
          </a:p>
          <a:p>
            <a:pPr lvl="1" fontAlgn="base">
              <a:spcBef>
                <a:spcPts val="0"/>
              </a:spcBef>
              <a:buFont typeface="Wingdings" charset="2"/>
              <a:buChar char="§"/>
            </a:pPr>
            <a:r>
              <a:rPr lang="zh-TW" altLang="en-US" sz="2000" dirty="0">
                <a:latin typeface="Calibri" panose="020F0502020204030204" pitchFamily="34" charset="0"/>
                <a:ea typeface="華康儷中黑" panose="020B0509000000000000" pitchFamily="49" charset="-120"/>
              </a:rPr>
              <a:t>產品會由獨立實驗室檢測等滲壓功能、微生物污染及效力</a:t>
            </a:r>
            <a:endParaRPr lang="en-US" altLang="zh-TW" sz="2000" dirty="0">
              <a:latin typeface="Calibri" panose="020F0502020204030204" pitchFamily="34" charset="0"/>
              <a:ea typeface="華康儷中黑" panose="020B0509000000000000" pitchFamily="49" charset="-120"/>
            </a:endParaRPr>
          </a:p>
        </p:txBody>
      </p:sp>
      <p:sp>
        <p:nvSpPr>
          <p:cNvPr id="5" name="Title 2"/>
          <p:cNvSpPr txBox="1">
            <a:spLocks/>
          </p:cNvSpPr>
          <p:nvPr/>
        </p:nvSpPr>
        <p:spPr>
          <a:xfrm>
            <a:off x="0" y="381001"/>
            <a:ext cx="9144000" cy="838200"/>
          </a:xfrm>
          <a:prstGeom prst="rect">
            <a:avLst/>
          </a:prstGeom>
        </p:spPr>
        <p:txBody>
          <a:bodyPr vert="horz" lIns="91350" tIns="45675" rIns="91350" bIns="45675"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zh-CN" altLang="en-US" sz="4000" dirty="0">
                <a:solidFill>
                  <a:srgbClr val="39639D"/>
                </a:solidFill>
                <a:latin typeface="Calibri"/>
                <a:ea typeface="華康儷中黑" pitchFamily="49" charset="-120"/>
              </a:rPr>
              <a:t>美安香港</a:t>
            </a:r>
            <a:r>
              <a:rPr lang="zh-CN" altLang="en-US" sz="4000" dirty="0">
                <a:solidFill>
                  <a:srgbClr val="C00000"/>
                </a:solidFill>
                <a:latin typeface="Calibri"/>
                <a:ea typeface="華康儷中黑" pitchFamily="49" charset="-120"/>
              </a:rPr>
              <a:t>對品質的承諾 </a:t>
            </a:r>
            <a:r>
              <a:rPr lang="en-US" altLang="zh-CN" sz="4000" dirty="0">
                <a:solidFill>
                  <a:srgbClr val="C00000"/>
                </a:solidFill>
                <a:latin typeface="Calibri"/>
                <a:ea typeface="華康儷中黑" pitchFamily="49" charset="-120"/>
              </a:rPr>
              <a:t/>
            </a:r>
            <a:br>
              <a:rPr lang="en-US" altLang="zh-CN" sz="4000" dirty="0">
                <a:solidFill>
                  <a:srgbClr val="C00000"/>
                </a:solidFill>
                <a:latin typeface="Calibri"/>
                <a:ea typeface="華康儷中黑" pitchFamily="49" charset="-120"/>
              </a:rPr>
            </a:br>
            <a:r>
              <a:rPr lang="en-US" sz="3800" dirty="0">
                <a:solidFill>
                  <a:srgbClr val="39639D"/>
                </a:solidFill>
                <a:latin typeface="Calibri" panose="020F0502020204030204" pitchFamily="34" charset="0"/>
                <a:ea typeface="華康儷中黑" pitchFamily="49" charset="-120"/>
              </a:rPr>
              <a:t>Market Hong Kong </a:t>
            </a:r>
            <a:r>
              <a:rPr lang="en-US" sz="3800" dirty="0">
                <a:solidFill>
                  <a:srgbClr val="C00000"/>
                </a:solidFill>
                <a:latin typeface="Calibri" panose="020F0502020204030204" pitchFamily="34" charset="0"/>
                <a:ea typeface="華康儷中黑" pitchFamily="49" charset="-120"/>
              </a:rPr>
              <a:t>Commitment to Quality</a:t>
            </a:r>
          </a:p>
        </p:txBody>
      </p:sp>
      <p:sp>
        <p:nvSpPr>
          <p:cNvPr id="6" name="Content Placeholder 1"/>
          <p:cNvSpPr txBox="1">
            <a:spLocks/>
          </p:cNvSpPr>
          <p:nvPr/>
        </p:nvSpPr>
        <p:spPr>
          <a:xfrm>
            <a:off x="0" y="3886200"/>
            <a:ext cx="9144000" cy="5257800"/>
          </a:xfrm>
          <a:prstGeom prst="rect">
            <a:avLst/>
          </a:prstGeom>
        </p:spPr>
        <p:txBody>
          <a:bodyPr vert="horz" lIns="91350" tIns="45675" rIns="91350" bIns="4567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622" indent="0" fontAlgn="base">
              <a:spcBef>
                <a:spcPts val="0"/>
              </a:spcBef>
              <a:buFont typeface="Arial" pitchFamily="34" charset="0"/>
              <a:buNone/>
            </a:pPr>
            <a:r>
              <a:rPr lang="en-US" sz="2200" dirty="0">
                <a:solidFill>
                  <a:prstClr val="black"/>
                </a:solidFill>
                <a:latin typeface="Calibri"/>
                <a:ea typeface="華康儷中黑" pitchFamily="49" charset="-120"/>
              </a:rPr>
              <a:t>Every product is manufactured with strict quality control guidelines and continuous quality control monitoring.</a:t>
            </a:r>
          </a:p>
          <a:p>
            <a:pPr lvl="1" fontAlgn="base">
              <a:spcBef>
                <a:spcPts val="0"/>
              </a:spcBef>
              <a:buFont typeface="Wingdings" charset="2"/>
              <a:buChar char="§"/>
            </a:pPr>
            <a:r>
              <a:rPr lang="en-US" sz="1800" dirty="0">
                <a:solidFill>
                  <a:prstClr val="black"/>
                </a:solidFill>
                <a:latin typeface="Calibri"/>
                <a:ea typeface="華康儷中黑" pitchFamily="49" charset="-120"/>
              </a:rPr>
              <a:t>Specifications are set for raw materials and finished products.</a:t>
            </a:r>
          </a:p>
          <a:p>
            <a:pPr lvl="1" fontAlgn="base">
              <a:spcBef>
                <a:spcPts val="0"/>
              </a:spcBef>
              <a:buFont typeface="Wingdings" charset="2"/>
              <a:buChar char="§"/>
            </a:pPr>
            <a:r>
              <a:rPr lang="en-US" sz="1800" dirty="0">
                <a:solidFill>
                  <a:prstClr val="black"/>
                </a:solidFill>
                <a:latin typeface="Calibri"/>
                <a:ea typeface="華康儷中黑" pitchFamily="49" charset="-120"/>
              </a:rPr>
              <a:t>Raw materials are sourced with Certificates of Analysis.</a:t>
            </a:r>
          </a:p>
          <a:p>
            <a:pPr lvl="1" fontAlgn="base">
              <a:spcBef>
                <a:spcPts val="0"/>
              </a:spcBef>
              <a:buFont typeface="Wingdings" charset="2"/>
              <a:buChar char="§"/>
            </a:pPr>
            <a:r>
              <a:rPr lang="en-US" sz="1800" dirty="0">
                <a:solidFill>
                  <a:prstClr val="black"/>
                </a:solidFill>
                <a:latin typeface="Calibri"/>
                <a:ea typeface="華康儷中黑" pitchFamily="49" charset="-120"/>
              </a:rPr>
              <a:t>Products are manufactured using Standard Operating Procedures in manufacturing facilities that are audited on a regular basis for GMP compliance.</a:t>
            </a:r>
          </a:p>
          <a:p>
            <a:pPr lvl="1" fontAlgn="base">
              <a:spcBef>
                <a:spcPts val="0"/>
              </a:spcBef>
              <a:buFont typeface="Wingdings" charset="2"/>
              <a:buChar char="§"/>
            </a:pPr>
            <a:r>
              <a:rPr lang="en-US" sz="1800" dirty="0">
                <a:solidFill>
                  <a:prstClr val="black"/>
                </a:solidFill>
                <a:latin typeface="Calibri"/>
                <a:ea typeface="華康儷中黑" pitchFamily="49" charset="-120"/>
              </a:rPr>
              <a:t>Products are inspected at our warehouse for damage, label accuracy, appearance, taste and odor prior to release.</a:t>
            </a:r>
          </a:p>
          <a:p>
            <a:pPr lvl="1" fontAlgn="base">
              <a:spcBef>
                <a:spcPts val="0"/>
              </a:spcBef>
              <a:buFont typeface="Wingdings" charset="2"/>
              <a:buChar char="§"/>
            </a:pPr>
            <a:r>
              <a:rPr lang="en-US" sz="1800" dirty="0">
                <a:solidFill>
                  <a:prstClr val="black"/>
                </a:solidFill>
                <a:latin typeface="Calibri"/>
                <a:ea typeface="華康儷中黑" pitchFamily="49" charset="-120"/>
              </a:rPr>
              <a:t>Products are assayed by independent labs for isotonic capability, micro contamination and potency.</a:t>
            </a:r>
          </a:p>
        </p:txBody>
      </p:sp>
    </p:spTree>
    <p:extLst>
      <p:ext uri="{BB962C8B-B14F-4D97-AF65-F5344CB8AC3E}">
        <p14:creationId xmlns="" xmlns:p14="http://schemas.microsoft.com/office/powerpoint/2010/main" val="138458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325509</TotalTime>
  <Words>3682</Words>
  <Application>Microsoft Office PowerPoint</Application>
  <PresentationFormat>On-screen Show (4:3)</PresentationFormat>
  <Paragraphs>375</Paragraphs>
  <Slides>26</Slides>
  <Notes>20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Custom Design</vt:lpstr>
      <vt:lpstr>1_Columns</vt:lpstr>
      <vt:lpstr>6_Office Theme</vt:lpstr>
      <vt:lpstr>8_Office Theme</vt:lpstr>
      <vt:lpstr>9_Office Theme</vt:lpstr>
      <vt:lpstr>Slide 1</vt:lpstr>
      <vt:lpstr>Slide 2</vt:lpstr>
      <vt:lpstr>為健康專業人士提供服務 Serving the Health Care Community</vt:lpstr>
      <vt:lpstr>Slide 4</vt:lpstr>
      <vt:lpstr>實際上病人已經在購買保健產品…… Patients Are Already Purchasing Wellness Products…</vt:lpstr>
      <vt:lpstr>一般消費者受過科學和營養方面的教育嗎？ Is the average consumer educated in  science-based, nutritional support?  </vt:lpstr>
      <vt:lpstr>Slide 7</vt:lpstr>
      <vt:lpstr>美安香港對品質的承諾  Market Hong Kong Commitment to Quality</vt:lpstr>
      <vt:lpstr>Slide 9</vt:lpstr>
      <vt:lpstr>美安香港與眾不同   Market Hong Kong Difference</vt:lpstr>
      <vt:lpstr>等滲壓營養 Isotonic-Capable Nutrition </vt:lpstr>
      <vt:lpstr>可支援你病人的產品 Products To Support Your Patients</vt:lpstr>
      <vt:lpstr>主題：為你的健康及早規劃 THEME : Wellness Planning </vt:lpstr>
      <vt:lpstr>主題：為你的健康及早規劃 THEME : Wellness Planning </vt:lpstr>
      <vt:lpstr>Slide 15</vt:lpstr>
      <vt:lpstr>Slide 16</vt:lpstr>
      <vt:lpstr> 健康專業人士  兩種帳戶選擇 Two Account Options For Health Professionals                        </vt:lpstr>
      <vt:lpstr> 健康專業人士  兩種帳戶選擇 Two Account Options For Health Professionals                        </vt:lpstr>
      <vt:lpstr>了解HP1如何運作 Understanding How HP1 Works…</vt:lpstr>
      <vt:lpstr>第二選項：國際HP（正式經銷商） 有助你利用現有的引薦人脈網絡增加收入 Option 2:  International HP (Full Distributor)Helps Leverage Your Existing Referral Network For Additional Income</vt:lpstr>
      <vt:lpstr>第二選項：國際HP帳戶 Option 2: International HP Distributor Account</vt:lpstr>
      <vt:lpstr>第二選項：國際HP帳戶 — 借力使力  開拓更多商業發展中心 Option 2: HP Distributor Account — Leverage Additional Business Centers</vt:lpstr>
      <vt:lpstr>下一步計劃及行動？ What’s the next step?</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Lorin</dc:creator>
  <cp:lastModifiedBy>jimyatl</cp:lastModifiedBy>
  <cp:revision>2909</cp:revision>
  <cp:lastPrinted>2014-01-24T16:33:31Z</cp:lastPrinted>
  <dcterms:created xsi:type="dcterms:W3CDTF">2012-05-17T17:30:07Z</dcterms:created>
  <dcterms:modified xsi:type="dcterms:W3CDTF">2014-05-09T11:52:40Z</dcterms:modified>
</cp:coreProperties>
</file>